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" name="Google Shape;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Упражнение</a:t>
            </a:r>
            <a:endParaRPr/>
          </a:p>
        </p:txBody>
      </p:sp>
      <p:sp>
        <p:nvSpPr>
          <p:cNvPr id="90" name="Google Shape;90;p1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" name="Google Shape;1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7" name="Google Shape;30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mailto:mariabaichurina@gmail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ru-RU" sz="2800"/>
              <a:t>Управление личным развитием.</a:t>
            </a:r>
            <a:br>
              <a:rPr lang="ru-RU" sz="2800"/>
            </a:br>
            <a:r>
              <a:rPr lang="ru-RU" sz="2800"/>
              <a:t>Коучинг для не-профессионалов</a:t>
            </a:r>
            <a:endParaRPr sz="2800"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953" y="1496291"/>
            <a:ext cx="7128769" cy="44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Препятствия</a:t>
            </a:r>
            <a:endParaRPr sz="2800"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364" y="457198"/>
            <a:ext cx="8423563" cy="584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Что еще важно</a:t>
            </a:r>
            <a:endParaRPr sz="280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Определить сферы влияния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Разобраться в том, что от нас зависит и в том, на что мы можем повлиять косвенно или вообще никак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Не смешивать эти области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Перестать вкладывать силы туда, где от нас ничего не зависит</a:t>
            </a:r>
            <a:endParaRPr sz="1800"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Проверим на себе: возьмите лист бумаги, разделите на две части, в одной запишите все, что зависит от вас в жизни, в другой – то, на что вы влиять не в силах. Что видите?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43346" y="0"/>
            <a:ext cx="8229600" cy="653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С чего начать</a:t>
            </a:r>
            <a:endParaRPr sz="2800"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655" y="831273"/>
            <a:ext cx="850669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7"/>
            <a:ext cx="8229600" cy="51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Этапы изменений</a:t>
            </a:r>
            <a:endParaRPr sz="2800"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73" y="1011381"/>
            <a:ext cx="8700653" cy="548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274638"/>
            <a:ext cx="8229600" cy="66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Выбираем, что менять, а что оставить</a:t>
            </a:r>
            <a:endParaRPr sz="2800"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818" y="983673"/>
            <a:ext cx="8714509" cy="555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274637"/>
            <a:ext cx="8229600" cy="695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Сила привычки</a:t>
            </a:r>
            <a:endParaRPr sz="2800"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182" y="1052944"/>
            <a:ext cx="8160327" cy="555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57200" y="177656"/>
            <a:ext cx="8229600" cy="75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Как это работает</a:t>
            </a:r>
            <a:endParaRPr sz="2800"/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18" y="955964"/>
            <a:ext cx="8534400" cy="5583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И тут подбираемся к коучингу</a:t>
            </a:r>
            <a:endParaRPr sz="2800"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457200" y="1191491"/>
            <a:ext cx="8229600" cy="4934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В 18-19 вв так называли людей, которые помогали подготовиться (подтянуть) к экзамену за короткий срок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В 20 в. тренеры (спортивные), кто помогал выиграть соревнования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В 70х гг. книга «Внутренняя игра в теннис»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Начинается распространение метода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ICA ICF ICC ICU и уже многие другие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В 21 в. развивается лайфкоучинг (поведенческий, трансформационный, карьерный, командный, коучинг-тренинг)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В 90-х гг. введен в бизнес и менеджмент (в России)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Сопровождение клиента в его поиске решения.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По сути микс психологии, менеджмента, философии, логики и многих других дисциплин – процесс, направленный на достижение целей в различных областях жизни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600"/>
              <a:t>И самое главное – помощь в осознании и принятии ответственности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Основная задача</a:t>
            </a:r>
            <a:endParaRPr sz="2800"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Стимулировать самообучение, чтобы в процессе деятельности человек смог находить и получать необходимые ресурсы и знания, помочь раскрыть внутренний потенциал и привести в действие все системы , например, системы мотивации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Чем отличается </a:t>
            </a:r>
            <a:endParaRPr sz="2800"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Коучинг – форма консалтинга, при этом коуч сопровождает клиента до результата, чтобы убедиться, что изменения и цели воплощаются в жизни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Клиент коуча – ок, его не надо лечить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Коучинг – не терапия, поскольку ориентирован не на проблему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Для коуча важно, чтобы клиент не только достиг цели, но и разобрался в том, как это можно делать самостоятельно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sz="2800"/>
              <a:t>Почему об этом рассказываю и кто вообще такая?</a:t>
            </a:r>
            <a:endParaRPr sz="2800"/>
          </a:p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ru-RU" sz="1800"/>
              <a:t>Мария Байчурина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ru-RU" sz="1800"/>
              <a:t>Автор и ведущая программ личностного развития и могущества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ru-RU" sz="1800"/>
              <a:t>Живу в Санкт-Петербурге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ru-RU" sz="1800"/>
              <a:t>Руковожу интернет-подразделением компании «Открытое море»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ru-RU" sz="1800"/>
              <a:t>Веду частную практику с 2015 г. в качестве лайфкоуча. Работаю с менеджерами среднего звена, предпринимателями малого бизнеса, сотрудниками IT-компаний, фрилансерами, охотниками за личностным ростом от 23 до 60 лет. В багаже свыше 100 часов коуч-сессий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ru-RU" sz="1800"/>
              <a:t>Редактирую онлайн-журнал SATSANG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ru-RU" sz="2800" u="none">
                <a:solidFill>
                  <a:schemeClr val="dk2"/>
                </a:solidFill>
              </a:rPr>
              <a:t>Чем полезен метод</a:t>
            </a:r>
            <a:endParaRPr sz="2800"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ru-RU" sz="1800"/>
              <a:t>Увеличение внутренней силы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ru-RU" sz="1800"/>
              <a:t>Усиление и развитие внутреннего потенциала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ru-RU" sz="1800"/>
              <a:t>Определение целей, основанных на личных ценностях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ru-RU" sz="1800"/>
              <a:t>Реализация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Почему работает</a:t>
            </a:r>
            <a:endParaRPr sz="2800"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443345" y="1212273"/>
            <a:ext cx="8229600" cy="5049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600"/>
              <a:t>Осознанность и ответственность – вот компоненты хорошей сессии коучинга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600"/>
              <a:t>Коуч всегда ориентирован на результат клиента, верит в него, помогает усилить навыки и способности, не навязывает собственное мнение и опыт, не советует, не наставляет (только если об это не договорились отдельно)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600"/>
              <a:t>Клиент, с которым коуч работает, «растет», набирается сил, переходит на другой уровень жизни и – главное ! – сможет это повторить в дальнейшем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600"/>
              <a:t>Комплексный подход (на всех уровнях):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600"/>
              <a:t>Поведение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600"/>
              <a:t>Мотивы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600"/>
              <a:t>Концепции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600"/>
              <a:t>Видение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600"/>
              <a:t>И связи между ними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415637" y="0"/>
            <a:ext cx="8229600" cy="942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Как работает</a:t>
            </a:r>
            <a:endParaRPr sz="2800"/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381" y="748145"/>
            <a:ext cx="8589819" cy="592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Важнейшие вопросы</a:t>
            </a:r>
            <a:endParaRPr sz="2800"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Чего вы хотите?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Это главный вопрос, с ясного понимания которого начинается любой путь. Дальше, как говорится, любое «как» по плечу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Ясное понимание должно быть не только в уме, но и в теле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Мы – комплект (тело, ум, душа), поэтому желание достичь цели тоже хорошо бы сделать комплектным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Когда вы этого хотите?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Так может выглядеть жизнь</a:t>
            </a:r>
            <a:endParaRPr sz="2800"/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708" y="1385455"/>
            <a:ext cx="7232073" cy="49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Начнем собирать пазл</a:t>
            </a:r>
            <a:endParaRPr sz="2800"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Возьмите лист бумаги и запишите историю своей жизни с сего момента до 95 лет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Что для вас важно на данном этапе жизни? Какие </a:t>
            </a:r>
            <a:r>
              <a:rPr b="1" lang="ru-RU" sz="1800"/>
              <a:t>ценности</a:t>
            </a:r>
            <a:r>
              <a:rPr lang="ru-RU" sz="1800"/>
              <a:t> ведущие?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Запишите все, о чем мечтаете?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Чем мечты отличаются от целей?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Как определить ведущие ценности?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Возьмите ежедневник и посмотрите все, что делали в течение последних недель в рабочих процессах, дома, для семьи, для себя и своего состояния (материального, душевного, физического и тд)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Запишите, к каким ценностям апеллируют действия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Составьте список на основе этого: здоровье, семья, карьера, свобода и тд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Какие ценности вам хотелось бы добавить в жизнь?</a:t>
            </a:r>
            <a:br>
              <a:rPr lang="ru-RU" sz="1800"/>
            </a:b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Зачем ставить цели?</a:t>
            </a:r>
            <a:r>
              <a:rPr lang="ru-RU"/>
              <a:t> 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Вектор движения по жизни, дают точку на карте жизни и собирают фокус внимания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Бывают цели-процессы и цели-результаты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Бывают основанные на ценностях и навязанные обществом, воспитанием, ситуацией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Свои цели «зовут» вперед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Иногда цель это не про то, что я хочу, а про то, что мне будет полезно и выгодно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Цель это родственное цельности. Какой/какая я, когда достигну желаемого. Важно примерить и прочувствовать образ целиком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Мой жизненный проект</a:t>
            </a:r>
            <a:endParaRPr sz="2800"/>
          </a:p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55" y="1296140"/>
            <a:ext cx="7209645" cy="5273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Моя ближайшая цель</a:t>
            </a:r>
            <a:endParaRPr sz="2800"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Как звучит ваша цель?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Когда вы хотите ее достичь?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Какие возможности откроются вам после?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Какие есть варианты достижения?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Какой кажется вам наиболее подходящим из них?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Что может помешать?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Что или кто может поддержать?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Оцените свою готовность по шкале от 0 до 100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О чем вебинар</a:t>
            </a:r>
            <a:endParaRPr sz="2800"/>
          </a:p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29491" y="1281545"/>
            <a:ext cx="8229600" cy="5299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/>
              <a:t>Как и почему мы развиваемся. Что мешает и что помогает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/>
              <a:t>Можем ли мы управлять этим процессом и как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/>
              <a:t>Основные принципы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/>
              <a:t>Между развитием личности и достижением целей есть прямая и четко прослеживаемая связь - как ее не потерять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/>
              <a:t>Продолжать развиваться в любом возрасте, перепроверять убеждения, проявлять внимательность там, где возможно обойтись без автоматических действий, соразмерять силы, пополнять ресурсы и продолжать взаимодействовать с обстоятельствами, меняя себя или своё к ним отношение – значит, быть с собой в контакте, вот этот контакт мы и будем настраивать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457200" y="274637"/>
            <a:ext cx="8229600" cy="847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Проверяем на прочность</a:t>
            </a:r>
            <a:endParaRPr sz="2800"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457200" y="1080655"/>
            <a:ext cx="8229600" cy="5153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Критерии, временные рамки, реалистичность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На что готовы ради достижения цели?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В каких показателях будете измерять конечный результат?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Понятно ли вам, к чему стремитесь?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Насколько сильны эмоции, когда думаете о цели?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Может ли ваша цель навредить кому-то?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Записана ли она на бумагу?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Можно ли перенести ее в план?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Сколько шагов отделяют вас от цели?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Когда готовы сделать первый шаг?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Расставляем приоритеты и настраиваем фокус</a:t>
            </a:r>
            <a:endParaRPr sz="2800"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Как удержать фокус внимания на том, что действительно важно?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Задачи (вспоминаем жизненный проект)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Отслеживание результатов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Итоги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Маленькие радости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Дорожим своими интересами и уважаем чужие</a:t>
            </a:r>
            <a:endParaRPr sz="2800"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Научиться отстаивать свои «границы» и уважать чужие.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Научиться говорить «нет» и вовремя отказываться от неудобного, неподходящего предложения. И также легко принимать отказы в свой адрес.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Признавать ошибки, если не правы.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Понимать ценность развития как личностного, так и профессионального.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Осознавать ценность времени и денег, как своих, так и других людей.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Стремиться к объективному восприятию любой ситуации.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Приходить на помощь тем, кто нуждается, понимая, что в мире все взаимосвязано.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Эти правила помогут учитывать интересы и свои, и окружающих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Амбиции как инструмент развития</a:t>
            </a:r>
            <a:endParaRPr sz="2800"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Амбиции - это величины наших целей: чем грандиознее цели, тем выше амбиции.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Для поддержания баланса необходимо развивать так называемые адекватные амбиции: когда слова соединяются с действиями, у планов есть четкий отслеживаемый график, у вас есть понимание максимума, на который вы сейчас способны. Таким образом, вы управляете амбициями, не они вас захватывают.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Получается, что завышенные амбиции необходимо приближать к реальности, заниженные же раскачивать.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Как настроить этот инструмент?</a:t>
            </a:r>
            <a:br>
              <a:rPr lang="ru-RU"/>
            </a:b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457200" y="969817"/>
            <a:ext cx="8229600" cy="5264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Как бы вы хотели прожить оставшуюся жизнь?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Какой след вы хотите после себя оставить?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Что бы вы хотели, чтобы о вас говорили, когда вас не станет?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Запишите 50 желаний, любых, которые приходят в голову.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Выберите из списка те желания, которые легче всего исполнить.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Подумайте о том, кто может помочь вам в реализации, и пригласите этих людей к участию.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Пропишите цель, сроки ее достижения, ресурсы, которые понадобятся в процессе. И действуйте.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Когда амбиции базируются на ценностях, когда вы понимаете, что и почему важно сделать, как это отразится на вашей жизни,  как это повлияет на жизни других людей, вы демонстрируете лучшее, что в вас есть.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Еще один инструмент</a:t>
            </a:r>
            <a:endParaRPr sz="2800"/>
          </a:p>
        </p:txBody>
      </p:sp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Прежде чем дать обратную связь, важно уточнить, хотят ли ее услышать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Привычка раздавать советы – плохая привычка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Когда даем обратную связь, сначала говорим, что понравилось, затем то, что можно улучшить, а после озвучиваем общее впечатление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Попробуйте вместо сухих «молодец», «круто», «здорово у тебя получилось», сказать о том, какие качества человек проявил, какие ассоциации у вас возникли и тд</a:t>
            </a:r>
            <a:endParaRPr sz="18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Потренируемся. Вспомните ближайшие 3-5 ситуаций, когда вы кого-то хвалили. 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Петля обратной связи</a:t>
            </a:r>
            <a:endParaRPr sz="2800"/>
          </a:p>
        </p:txBody>
      </p:sp>
      <p:pic>
        <p:nvPicPr>
          <p:cNvPr id="244" name="Google Shape;2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767" y="1233996"/>
            <a:ext cx="7072546" cy="520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Как инструмент</a:t>
            </a:r>
            <a:endParaRPr sz="2800"/>
          </a:p>
        </p:txBody>
      </p:sp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Представьте, как вы разговариваете с кем-то. Думаете, что сказать. Собеседник слышит слова, они вызывают мысли и реакции, он отвечает. Вы продолжаете. Ваша реакция выражается с помощью слов, жестов, телодвижений. Собеседник реагирует через эти проявления. Так происходит диалог.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Более того, когда обратной связи не происходит, мы ее домысливаем. Например, нам обещали позвонить и не звонят, мы ищем варианты, почему так. То есть даже отсутствие общения воспринимается как обратная связь.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Идем глубже. В нас постоянно происходят петли обратной связи. Мы видим, слышим, действуем и реагируем на сигналы. Буквально живем и работаем в петлях обратной связи. </a:t>
            </a:r>
            <a:endParaRPr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Усиливающая обратная связь</a:t>
            </a:r>
            <a:endParaRPr sz="2800"/>
          </a:p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Может вести к росту или затуханию какого-либо процесса. Частью этой петли становится вознаграждение (деньги, слова поддержки, улыбка, подарки). Совершаете действие, получаете вознаграждение – так работает система обратной связи. Важно – происходит усиление изменений (если нет, то что-то не работает).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Еще важный нюанс: усиливающая обратная связь способствует развитию направления. Хорошо, когда изменения ведут в благоприятном направлении, но также этот принцип работает и в обратную сторону (как с накоплениями и кредитами, например).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 отношениях важно, как вы их начинаете: с доверия и дружественности, безразличия и тд.</a:t>
            </a:r>
            <a:endParaRPr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И еще один инструмент</a:t>
            </a:r>
            <a:endParaRPr sz="2800"/>
          </a:p>
        </p:txBody>
      </p:sp>
      <p:sp>
        <p:nvSpPr>
          <p:cNvPr id="262" name="Google Shape;262;p4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Активное слушание. В процессе общения проверьте «Как я себя чувствую сейчас? Есть ли что-то, что мешает сосредоточиться вниманием на общении?»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Слушайте другого с интересом, сочувствием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Когда возникают реакции (мысли, чувства, суждения, воспоминания), заметьте их внутри себя и вернитесь вниманием к говорящему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Используйте в обсуждении слова, которые вы услышали. Таким образом помогаете другому человеку почувствовать себя услышанным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Используйте дружеские, открытые вопросы, чтобы прояснить ваше понимание и узнать больше вместо суждений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Признать точку зрения другого человека не значит согласиться, значит проявить уважение и дать понять, что вы равны и у вас одинаковые </a:t>
            </a:r>
            <a:r>
              <a:rPr b="1" lang="ru-RU" sz="1800"/>
              <a:t>права</a:t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Маршрут и этапы нашей работы</a:t>
            </a:r>
            <a:endParaRPr sz="2800"/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Мы будем двигаться от общих понятий к частным, конкретным – к вашим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От определения личного развития и целей до ваших собственных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То есть весь вебинар мы будем расширять и сужать фокус внимания на тех темах, которые определила как важные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Делать упражнения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Обсуждать трудные вопросы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Настраивать свой канал счастья</a:t>
            </a:r>
            <a:endParaRPr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Мои права</a:t>
            </a:r>
            <a:endParaRPr sz="2800"/>
          </a:p>
        </p:txBody>
      </p:sp>
      <p:sp>
        <p:nvSpPr>
          <p:cNvPr id="268" name="Google Shape;268;p4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Я имею право на…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Запишите списком всё, на что вы имеете право в жизни (не менее 20 пунктов)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Уравняем права. Вспомните человека, с которым у вас не самые простые взаимоотношения. И запишите теперь те же пункты, только с его/ее именем (ФИО имеет право на…)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Что заметили в процессе? Что осознали?</a:t>
            </a: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Мы всегда стремимся к цели</a:t>
            </a:r>
            <a:endParaRPr sz="2800"/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 каждом действии, общении есть цель, даже если мы ее не осознаем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Она может быть самой обычной – доехать до дома, зайти в магазин за продуктами и гораздо большей – планировать свою жизнь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Мы можем не замечать этого, получать негативный опыт и от этого менять цели, при этом они всегда с нами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У каждого разговора есть задача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У спора есть задача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 соответствии с целью мы подбираем слова, движения тела, и нам помогают глаза, уши, весь организм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Нам нужно только проявлять внимание и быть в контакте со своими намерениями, телами, желаниями</a:t>
            </a:r>
            <a:endParaRPr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Взять бразды правления в свои руки и сердце</a:t>
            </a:r>
            <a:endParaRPr sz="2800"/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ru-RU" sz="1800"/>
              <a:t>Как руководитель жизненного проекта, что вы теперь будете делать иначе?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Вкладывать силы в те области, что вам подконтрольны.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Знать, чего хотите или хотя бы знать, как это выяснить.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Управлять собой значит брать на себя ответственность за происходящее в жизни, и это значит иметь возможность изменить все в любой момент.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И также просить помощи, когда это необходимо.</a:t>
            </a:r>
            <a:endParaRPr sz="1800"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Система личной эффективности</a:t>
            </a:r>
            <a:endParaRPr sz="2800"/>
          </a:p>
        </p:txBody>
      </p:sp>
      <p:sp>
        <p:nvSpPr>
          <p:cNvPr id="286" name="Google Shape;286;p4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Суть в словах: личная, эффект, важно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Складывается из: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- уровень энергии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- эмоциональный настрой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- действия и результаты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- влияние на качество жизни в целом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Проверять, где сбоит система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Проверять ценностные ориентиры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Задаваться вопросом «Каких эффектов ожидаю от своих действий?»</a:t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72 часа после программы</a:t>
            </a:r>
            <a:endParaRPr/>
          </a:p>
        </p:txBody>
      </p:sp>
      <p:sp>
        <p:nvSpPr>
          <p:cNvPr id="292" name="Google Shape;292;p4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Список с датами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К чему приведут мои действия?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Какие возможны побочные эффекты?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Самое ценное - это вопросы, которые вы задаёте себе сами</a:t>
            </a:r>
            <a:endParaRPr/>
          </a:p>
        </p:txBody>
      </p:sp>
      <p:pic>
        <p:nvPicPr>
          <p:cNvPr id="298" name="Google Shape;29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442" y="1660124"/>
            <a:ext cx="7270811" cy="4136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200"/>
              <a:t>Что дальше</a:t>
            </a:r>
            <a:endParaRPr sz="3200"/>
          </a:p>
        </p:txBody>
      </p:sp>
      <p:pic>
        <p:nvPicPr>
          <p:cNvPr id="304" name="Google Shape;30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768" y="1216241"/>
            <a:ext cx="7305213" cy="4870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ru-RU" sz="3200"/>
              <a:t>На связи</a:t>
            </a:r>
            <a:endParaRPr sz="3200"/>
          </a:p>
        </p:txBody>
      </p:sp>
      <p:sp>
        <p:nvSpPr>
          <p:cNvPr id="310" name="Google Shape;310;p5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ru-RU" sz="1800" u="none">
                <a:solidFill>
                  <a:schemeClr val="dk1"/>
                </a:solidFill>
              </a:rPr>
              <a:t>Пишите </a:t>
            </a:r>
            <a:r>
              <a:rPr b="0" i="0" lang="ru-RU" sz="1800" u="sng">
                <a:solidFill>
                  <a:schemeClr val="hlink"/>
                </a:solidFill>
                <a:hlinkClick r:id="rId3"/>
              </a:rPr>
              <a:t>mariabaichurina@gmail.com</a:t>
            </a:r>
            <a:endParaRPr b="0" i="0" sz="1800" u="sng">
              <a:solidFill>
                <a:schemeClr val="hlink"/>
              </a:solidFill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ru-RU" sz="1800" u="none">
                <a:solidFill>
                  <a:schemeClr val="dk1"/>
                </a:solidFill>
              </a:rPr>
              <a:t>Читайте </a:t>
            </a:r>
            <a:r>
              <a:rPr b="0" i="0" lang="ru-RU" sz="1800" u="sng">
                <a:solidFill>
                  <a:srgbClr val="3C8C92"/>
                </a:solidFill>
              </a:rPr>
              <a:t>instagram.com/mariiabaichurina/</a:t>
            </a:r>
            <a:endParaRPr b="0" i="0" sz="1800" u="sng">
              <a:solidFill>
                <a:srgbClr val="3C8C92"/>
              </a:solidFill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1800"/>
              <a:t>сайт </a:t>
            </a:r>
            <a:r>
              <a:rPr b="0" i="0" lang="ru-RU" sz="1800" u="sng">
                <a:solidFill>
                  <a:srgbClr val="3C8C92"/>
                </a:solidFill>
              </a:rPr>
              <a:t>Filiberia.ru</a:t>
            </a:r>
            <a:endParaRPr b="0" i="0" sz="1800" u="sng">
              <a:solidFill>
                <a:srgbClr val="3C8C92"/>
              </a:solidFill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ru-RU" sz="1800" u="none">
                <a:solidFill>
                  <a:schemeClr val="dk1"/>
                </a:solidFill>
              </a:rPr>
              <a:t>Услуги коуча: оффлайн в Петербурге, онлайн</a:t>
            </a:r>
            <a:r>
              <a:rPr lang="ru-RU" sz="1800"/>
              <a:t> – в</a:t>
            </a:r>
            <a:r>
              <a:rPr b="0" i="0" lang="ru-RU" sz="1800" u="none">
                <a:solidFill>
                  <a:schemeClr val="dk1"/>
                </a:solidFill>
              </a:rPr>
              <a:t>атсап, скайп, зум</a:t>
            </a:r>
            <a:endParaRPr sz="1800"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800"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ru-RU" sz="1800"/>
              <a:t>Будьте здоровы, счастливы, развивайтесь и достигайте целей!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ru-RU" sz="1400"/>
              <a:t>Мария Байчурина. Наделяю людей могуществом!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А счастье здесь причем?</a:t>
            </a:r>
            <a:endParaRPr sz="2800"/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ru-RU" sz="1800"/>
              <a:t>Счастье</a:t>
            </a:r>
            <a:r>
              <a:rPr lang="ru-RU" sz="1800"/>
              <a:t> - состояние человека, которое соответствует наибольшей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внутренней удовлетворенности условиями своего бытия, полноте 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осмысленности жизни, осуществлению своего человеческого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призвания, самореализации. (Википедия)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То есть за счастьем стоит целая система: мы сами со своим богатым внутренним миром, окружение, которые мы выстраиваем вокруг своей персоны и те обстоятельства, что создаем, а также действия, которые производим.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Создадим обстановку для работы</a:t>
            </a:r>
            <a:endParaRPr sz="2800"/>
          </a:p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29491" y="1309253"/>
            <a:ext cx="8229600" cy="507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1800">
                <a:solidFill>
                  <a:schemeClr val="dk2"/>
                </a:solidFill>
              </a:rPr>
              <a:t>Садимся удобно и исключаем на время эфира все, что может мешать сосредоточиться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1800">
                <a:solidFill>
                  <a:schemeClr val="dk2"/>
                </a:solidFill>
              </a:rPr>
              <a:t>Ваше мнение может отличаться от мнения других участников, и это нормально</a:t>
            </a:r>
            <a:endParaRPr sz="1800">
              <a:solidFill>
                <a:schemeClr val="dk2"/>
              </a:solidFill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1800">
                <a:solidFill>
                  <a:schemeClr val="dk2"/>
                </a:solidFill>
              </a:rPr>
              <a:t>Поддерживаем теплую, дружественную атмосферу, как если бы мы сидели с вами рядом и могли посмотреть друг другу в глаза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1800">
                <a:solidFill>
                  <a:schemeClr val="dk2"/>
                </a:solidFill>
              </a:rPr>
              <a:t>Говорим от своего лица. Вместо «люди делают то-то и то-то» «я делаю то-то и то-то» и т.д.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1800">
                <a:solidFill>
                  <a:schemeClr val="dk2"/>
                </a:solidFill>
              </a:rPr>
              <a:t>Активно участвуем в процессе: делаем задания, озвучиваем мысли и ощущения, отвечаем на вопросы</a:t>
            </a:r>
            <a:endParaRPr sz="1800">
              <a:solidFill>
                <a:schemeClr val="dk2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Познакомимся</a:t>
            </a:r>
            <a:endParaRPr sz="2800"/>
          </a:p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solidFill>
                  <a:schemeClr val="dk2"/>
                </a:solidFill>
              </a:rPr>
              <a:t>Как вас зовут?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solidFill>
                  <a:schemeClr val="dk2"/>
                </a:solidFill>
              </a:rPr>
              <a:t>Из какого города участвуете?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solidFill>
                  <a:schemeClr val="dk2"/>
                </a:solidFill>
              </a:rPr>
              <a:t>За чем пришли? 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solidFill>
                  <a:schemeClr val="dk2"/>
                </a:solidFill>
              </a:rPr>
              <a:t>Какие качества хотите развить в себе?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solidFill>
                  <a:schemeClr val="dk2"/>
                </a:solidFill>
              </a:rPr>
              <a:t>Что станет для вас результатом нашей совместной работы?</a:t>
            </a:r>
            <a:endParaRPr sz="1800">
              <a:solidFill>
                <a:schemeClr val="dk2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Личное развитие</a:t>
            </a:r>
            <a:endParaRPr sz="2800"/>
          </a:p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Два пути: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/>
              <a:t> изнутри наружу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/>
              <a:t> под воздействием обстоятельств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Внешнее равно внутреннему и наоборот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Проработка личностных качеств – это и есть достижение цели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Быть/иметь – в чем разница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/>
              <a:t>Препятствия</a:t>
            </a:r>
            <a:endParaRPr sz="2800"/>
          </a:p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Ставим не свои цели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Цели противоречат ценностям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Понятия не имеем, чего хотим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Забываем про фактор времени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sz="1800"/>
              <a:t>Верим не в те сказки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