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 name="Google Shape;4;n"/>
          <p:cNvSpPr txBox="1"/>
          <p:nvPr>
            <p:ph idx="10" type="dt"/>
          </p:nvPr>
        </p:nvSpPr>
        <p:spPr>
          <a:xfrm>
            <a:off x="3884612"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n"/>
          <p:cNvSpPr txBox="1"/>
          <p:nvPr>
            <p:ph idx="11" type="ftr"/>
          </p:nvPr>
        </p:nvSpPr>
        <p:spPr>
          <a:xfrm>
            <a:off x="0" y="8685212"/>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 name="Shape 30"/>
        <p:cNvGrpSpPr/>
        <p:nvPr/>
      </p:nvGrpSpPr>
      <p:grpSpPr>
        <a:xfrm>
          <a:off x="0" y="0"/>
          <a:ext cx="0" cy="0"/>
          <a:chOff x="0" y="0"/>
          <a:chExt cx="0" cy="0"/>
        </a:xfrm>
      </p:grpSpPr>
      <p:sp>
        <p:nvSpPr>
          <p:cNvPr id="31" name="Google Shape;31;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32" name="Google Shape;32;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lang="en-US"/>
              <a:t>По первому образованию преподаватель истории (истфак СПБГУ), по второму - коуч ICU, ассистент развития. </a:t>
            </a:r>
            <a:br>
              <a:rPr lang="en-US"/>
            </a:br>
            <a:r>
              <a:rPr lang="en-US"/>
              <a:t>Между этими двумя профессиями научный сотрудник музея артиллерии, менеджер интернет-магазина "Открытое море". </a:t>
            </a:r>
            <a:br>
              <a:rPr lang="en-US"/>
            </a:br>
            <a:r>
              <a:rPr lang="en-US"/>
              <a:t>Сегодня совмещаю руководство интернет-подразделением компании «Открытое море» и частную практику коуча, веду вебинары в ИМАТОН, пишу статьи для  Stories Magazine, для онлайн-журналов. Не человек-оркестр.</a:t>
            </a:r>
            <a:endParaRPr/>
          </a:p>
          <a:p>
            <a:pPr indent="0" lvl="0" marL="0" rtl="0" algn="l">
              <a:lnSpc>
                <a:spcPct val="100000"/>
              </a:lnSpc>
              <a:spcBef>
                <a:spcPts val="0"/>
              </a:spcBef>
              <a:spcAft>
                <a:spcPts val="0"/>
              </a:spcAft>
              <a:buSzPts val="1800"/>
              <a:buNone/>
            </a:pPr>
            <a:r>
              <a:rPr lang="en-US"/>
              <a:t>Я помогаю людям получать результаты вместо размышлений, развивать гибкие навыки для управления собой, оптимально управлять собственным временем и развитием.</a:t>
            </a:r>
            <a:endParaRPr/>
          </a:p>
          <a:p>
            <a:pPr indent="0" lvl="0" marL="0" rtl="0" algn="l">
              <a:lnSpc>
                <a:spcPct val="100000"/>
              </a:lnSpc>
              <a:spcBef>
                <a:spcPts val="0"/>
              </a:spcBef>
              <a:spcAft>
                <a:spcPts val="0"/>
              </a:spcAft>
              <a:buSzPts val="1800"/>
              <a:buNone/>
            </a:pPr>
            <a:r>
              <a:rPr lang="en-US"/>
              <a:t>Сейчас, когда темпы жизни ускорены, и хочется успеть больше и больше, это особенно актуально - иметь высокие показатели деятельности, при этом чувствовать себя здоровыми и довольными. Быть в балансе.</a:t>
            </a:r>
            <a:endParaRPr/>
          </a:p>
          <a:p>
            <a:pPr indent="0" lvl="0" marL="0" rtl="0" algn="l">
              <a:lnSpc>
                <a:spcPct val="100000"/>
              </a:lnSpc>
              <a:spcBef>
                <a:spcPts val="0"/>
              </a:spcBef>
              <a:spcAft>
                <a:spcPts val="0"/>
              </a:spcAft>
              <a:buSzPts val="1800"/>
              <a:buNone/>
            </a:pPr>
            <a:r>
              <a:rPr lang="en-US"/>
              <a:t>Давайте познакомимся. Расскажите, кто вы и за чем вы пришли на вебинар? Какого результата ждете по завершении?</a:t>
            </a:r>
            <a:endParaRPr/>
          </a:p>
          <a:p>
            <a:pPr indent="0" lvl="0" marL="0" rtl="0" algn="l">
              <a:lnSpc>
                <a:spcPct val="100000"/>
              </a:lnSpc>
              <a:spcBef>
                <a:spcPts val="0"/>
              </a:spcBef>
              <a:spcAft>
                <a:spcPts val="0"/>
              </a:spcAft>
              <a:buSzPts val="1800"/>
              <a:buNone/>
            </a:pPr>
            <a:r>
              <a:rPr lang="en-US"/>
              <a:t>Почему дракон? Я люблю метафоры, и дракон ассоциируется с тем, кто охраняет несметные сокровища. Чтобы получить доступ к богатствам, нужно подружиться с драконом.</a:t>
            </a:r>
            <a:endParaRPr/>
          </a:p>
          <a:p>
            <a:pPr indent="0" lvl="0" marL="0" rtl="0" algn="l">
              <a:lnSpc>
                <a:spcPct val="100000"/>
              </a:lnSpc>
              <a:spcBef>
                <a:spcPts val="0"/>
              </a:spcBef>
              <a:spcAft>
                <a:spcPts val="0"/>
              </a:spcAft>
              <a:buSzPts val="1800"/>
              <a:buNone/>
            </a:pPr>
            <a:r>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8" name="Google Shape;88;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 name="Google Shape;94;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9" name="Google Shape;99;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105" name="Google Shape;105;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lang="en-US"/>
              <a:t>Только и слышу от городских жителей про невероятное количество дел и отсутствие времени на все.</a:t>
            </a:r>
            <a:endParaRPr/>
          </a:p>
          <a:p>
            <a:pPr indent="0" lvl="0" marL="0" rtl="0" algn="l">
              <a:lnSpc>
                <a:spcPct val="100000"/>
              </a:lnSpc>
              <a:spcBef>
                <a:spcPts val="0"/>
              </a:spcBef>
              <a:spcAft>
                <a:spcPts val="0"/>
              </a:spcAft>
              <a:buSzPts val="1800"/>
              <a:buNone/>
            </a:pPr>
            <a:r>
              <a:rPr lang="en-US"/>
              <a:t>Что происходит?</a:t>
            </a:r>
            <a:endParaRPr/>
          </a:p>
          <a:p>
            <a:pPr indent="0" lvl="0" marL="0" rtl="0" algn="l">
              <a:lnSpc>
                <a:spcPct val="100000"/>
              </a:lnSpc>
              <a:spcBef>
                <a:spcPts val="0"/>
              </a:spcBef>
              <a:spcAft>
                <a:spcPts val="0"/>
              </a:spcAft>
              <a:buSzPts val="1800"/>
              <a:buNone/>
            </a:pPr>
            <a:r>
              <a:rPr lang="en-US"/>
              <a:t>Помимо собственных мыслей и переживаний ежедневно в нас вливается поток информации. Задумывались о том, сколько энергии расходуется на обработку данных? Это утомляет. Можно лежать на диване и отдыхать, а при этом не получать отдыха, потому что внутри происходит переваривание услышанного и увиденного. Ощущение будто устали физически, а на самом деле усталость накопилась внутри головы.</a:t>
            </a:r>
            <a:endParaRPr/>
          </a:p>
          <a:p>
            <a:pPr indent="0" lvl="0" marL="0" rtl="0" algn="l">
              <a:lnSpc>
                <a:spcPct val="100000"/>
              </a:lnSpc>
              <a:spcBef>
                <a:spcPts val="0"/>
              </a:spcBef>
              <a:spcAft>
                <a:spcPts val="0"/>
              </a:spcAft>
              <a:buSzPts val="1800"/>
              <a:buNone/>
            </a:pPr>
            <a:r>
              <a:rPr lang="en-US"/>
              <a:t>Не разбираясь с этим, мы начинаем «заряжать» себя: витамины, свежий воздух, спорт.</a:t>
            </a:r>
            <a:endParaRPr/>
          </a:p>
          <a:p>
            <a:pPr indent="0" lvl="0" marL="0" rtl="0" algn="l">
              <a:lnSpc>
                <a:spcPct val="100000"/>
              </a:lnSpc>
              <a:spcBef>
                <a:spcPts val="0"/>
              </a:spcBef>
              <a:spcAft>
                <a:spcPts val="0"/>
              </a:spcAft>
              <a:buSzPts val="1800"/>
              <a:buNone/>
            </a:pPr>
            <a:r>
              <a:rPr lang="en-US"/>
              <a:t>Пробуем пополнить запасы ресурсов. </a:t>
            </a:r>
            <a:endParaRPr/>
          </a:p>
          <a:p>
            <a:pPr indent="0" lvl="0" marL="0" rtl="0" algn="l">
              <a:lnSpc>
                <a:spcPct val="100000"/>
              </a:lnSpc>
              <a:spcBef>
                <a:spcPts val="0"/>
              </a:spcBef>
              <a:spcAft>
                <a:spcPts val="0"/>
              </a:spcAft>
              <a:buSzPts val="1800"/>
              <a:buNone/>
            </a:pPr>
            <a:r>
              <a:rPr lang="en-US"/>
              <a:t>Но прежде чем это сделать, неплохо бы разобраться, что за ресурсы нужно пополнить и какой наш способ это сделать.</a:t>
            </a:r>
            <a:endParaRPr/>
          </a:p>
          <a:p>
            <a:pPr indent="0" lvl="0" marL="0" rtl="0" algn="l">
              <a:lnSpc>
                <a:spcPct val="100000"/>
              </a:lnSpc>
              <a:spcBef>
                <a:spcPts val="0"/>
              </a:spcBef>
              <a:spcAft>
                <a:spcPts val="0"/>
              </a:spcAft>
              <a:buSzPts val="1800"/>
              <a:buNone/>
            </a:pPr>
            <a:r>
              <a:t/>
            </a:r>
            <a:endParaRPr/>
          </a:p>
          <a:p>
            <a:pPr indent="0" lvl="0" marL="0" rtl="0" algn="l">
              <a:lnSpc>
                <a:spcPct val="100000"/>
              </a:lnSpc>
              <a:spcBef>
                <a:spcPts val="0"/>
              </a:spcBef>
              <a:spcAft>
                <a:spcPts val="0"/>
              </a:spcAft>
              <a:buSzPts val="1800"/>
              <a:buNone/>
            </a:pPr>
            <a:r>
              <a:rPr lang="en-US"/>
              <a:t>В каком-то смысле вебинар про успех, от слова «успевать».</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111" name="Google Shape;111;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en-US">
                <a:solidFill>
                  <a:schemeClr val="dk1"/>
                </a:solidFill>
              </a:rPr>
              <a:t>Тело – большая наша часть, которая способна передвигать нас в пространстве, ускорять или замедлять получение результатов. От того, в каком состоянии наше тело, зависит то, с каким темпом мы движемся в жизни. Тело нужно кормить и питать в любом возрасте и в любом душевном состоянии. Тело – индикатор скорости и мощный ресурс.</a:t>
            </a:r>
            <a:endParaRPr>
              <a:solidFill>
                <a:schemeClr val="dk1"/>
              </a:solidFill>
            </a:endParaRPr>
          </a:p>
          <a:p>
            <a:pPr indent="0" lvl="0" marL="0" rtl="0" algn="l">
              <a:lnSpc>
                <a:spcPct val="100000"/>
              </a:lnSpc>
              <a:spcBef>
                <a:spcPts val="0"/>
              </a:spcBef>
              <a:spcAft>
                <a:spcPts val="0"/>
              </a:spcAft>
              <a:buClr>
                <a:schemeClr val="dk1"/>
              </a:buClr>
              <a:buSzPts val="1800"/>
              <a:buFont typeface="Arial"/>
              <a:buNone/>
            </a:pPr>
            <a:r>
              <a:rPr lang="en-US">
                <a:solidFill>
                  <a:schemeClr val="dk1"/>
                </a:solidFill>
              </a:rPr>
              <a:t>Хорошим вопросом будет «Что я сделал или сделала для своего тела сегодня?».</a:t>
            </a:r>
            <a:endParaRPr>
              <a:solidFill>
                <a:schemeClr val="dk1"/>
              </a:solidFill>
            </a:endParaRPr>
          </a:p>
          <a:p>
            <a:pPr indent="0" lvl="0" marL="0" rtl="0" algn="l">
              <a:lnSpc>
                <a:spcPct val="100000"/>
              </a:lnSpc>
              <a:spcBef>
                <a:spcPts val="0"/>
              </a:spcBef>
              <a:spcAft>
                <a:spcPts val="0"/>
              </a:spcAft>
              <a:buClr>
                <a:schemeClr val="dk1"/>
              </a:buClr>
              <a:buSzPts val="1800"/>
              <a:buFont typeface="Arial"/>
              <a:buNone/>
            </a:pPr>
            <a:r>
              <a:rPr lang="en-US">
                <a:solidFill>
                  <a:schemeClr val="dk1"/>
                </a:solidFill>
              </a:rPr>
              <a:t>Самодиагностика тонуса. Обсуждение</a:t>
            </a:r>
            <a:endParaRPr>
              <a:solidFill>
                <a:schemeClr val="dk1"/>
              </a:solidFill>
            </a:endParaRPr>
          </a:p>
          <a:p>
            <a:pPr indent="0" lvl="0" marL="0" rtl="0" algn="l">
              <a:lnSpc>
                <a:spcPct val="100000"/>
              </a:lnSpc>
              <a:spcBef>
                <a:spcPts val="0"/>
              </a:spcBef>
              <a:spcAft>
                <a:spcPts val="0"/>
              </a:spcAft>
              <a:buClr>
                <a:schemeClr val="dk1"/>
              </a:buClr>
              <a:buSzPts val="1800"/>
              <a:buFont typeface="Arial"/>
              <a:buNone/>
            </a:pPr>
            <a:r>
              <a:rPr lang="en-US">
                <a:solidFill>
                  <a:schemeClr val="dk1"/>
                </a:solidFill>
              </a:rPr>
              <a:t>Сканирование тела на уровне ощущений. Прямо сейчас давайте сделаем небольшой анализ. Усядьтесь поудобнее. Сделайте вдох-выдох, еще вдох-выдох, закройте глаза, продолжайте дышать. Скользните внутренним вниманием по телу – как оно себя чувствует? Есть ли напряжение? О чем оно говорит? Прислушайтесь. Подышите в те части, где скопилось напряжение.</a:t>
            </a:r>
            <a:endParaRPr>
              <a:solidFill>
                <a:schemeClr val="dk1"/>
              </a:solidFill>
            </a:endParaRPr>
          </a:p>
          <a:p>
            <a:pPr indent="0" lvl="0" marL="0" rtl="0" algn="l">
              <a:lnSpc>
                <a:spcPct val="100000"/>
              </a:lnSpc>
              <a:spcBef>
                <a:spcPts val="0"/>
              </a:spcBef>
              <a:spcAft>
                <a:spcPts val="0"/>
              </a:spcAft>
              <a:buClr>
                <a:schemeClr val="dk1"/>
              </a:buClr>
              <a:buSzPts val="1400"/>
              <a:buFont typeface="Arial"/>
              <a:buNone/>
            </a:pPr>
            <a:r>
              <a:t/>
            </a:r>
            <a:endParaRPr>
              <a:solidFill>
                <a:schemeClr val="dk1"/>
              </a:solidFill>
            </a:endParaRPr>
          </a:p>
          <a:p>
            <a:pPr indent="0" lvl="0" marL="0" rtl="0" algn="l">
              <a:lnSpc>
                <a:spcPct val="100000"/>
              </a:lnSpc>
              <a:spcBef>
                <a:spcPts val="0"/>
              </a:spcBef>
              <a:spcAft>
                <a:spcPts val="0"/>
              </a:spcAft>
              <a:buSzPts val="1400"/>
              <a:buNone/>
            </a:pPr>
            <a:r>
              <a:t/>
            </a:r>
            <a:endParaRPr/>
          </a:p>
        </p:txBody>
      </p:sp>
      <p:sp>
        <p:nvSpPr>
          <p:cNvPr id="112" name="Google Shape;112;p14:notes"/>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118" name="Google Shape;118;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 name="Google Shape;124;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0" name="Google Shape;130;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136" name="Google Shape;136;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Напишите историю, как если бы встретили человека, а теперь рассказываете о том, какой он своему мужу или подруге. 15 минут. Упражнение.</a:t>
            </a:r>
            <a:endParaRPr/>
          </a:p>
        </p:txBody>
      </p:sp>
      <p:sp>
        <p:nvSpPr>
          <p:cNvPr id="137" name="Google Shape;137;p18:notes"/>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143" name="Google Shape;143;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lang="en-US"/>
              <a:t>Вкладываться в ресурсы ежедневно и беспрерывно. </a:t>
            </a:r>
            <a:endParaRPr i="1"/>
          </a:p>
          <a:p>
            <a:pPr indent="0" lvl="0" marL="0" rtl="0" algn="l">
              <a:lnSpc>
                <a:spcPct val="100000"/>
              </a:lnSpc>
              <a:spcBef>
                <a:spcPts val="0"/>
              </a:spcBef>
              <a:spcAft>
                <a:spcPts val="0"/>
              </a:spcAft>
              <a:buSzPts val="1800"/>
              <a:buNone/>
            </a:pPr>
            <a:r>
              <a:rPr lang="en-US"/>
              <a:t>Это может звучать как необходимость. И вы подумаете, что я хочу нагрузить вас дополнительной работой, когда у вас и без того ее хватает.</a:t>
            </a:r>
            <a:endParaRPr/>
          </a:p>
          <a:p>
            <a:pPr indent="0" lvl="0" marL="0" rtl="0" algn="l">
              <a:lnSpc>
                <a:spcPct val="100000"/>
              </a:lnSpc>
              <a:spcBef>
                <a:spcPts val="0"/>
              </a:spcBef>
              <a:spcAft>
                <a:spcPts val="0"/>
              </a:spcAft>
              <a:buSzPts val="1800"/>
              <a:buNone/>
            </a:pPr>
            <a:r>
              <a:rPr lang="en-US"/>
              <a:t>А что если попробовать?</a:t>
            </a:r>
            <a:endParaRPr/>
          </a:p>
          <a:p>
            <a:pPr indent="0" lvl="0" marL="0" rtl="0" algn="l">
              <a:lnSpc>
                <a:spcPct val="100000"/>
              </a:lnSpc>
              <a:spcBef>
                <a:spcPts val="0"/>
              </a:spcBef>
              <a:spcAft>
                <a:spcPts val="0"/>
              </a:spcAft>
              <a:buSzPts val="1800"/>
              <a:buNone/>
            </a:pPr>
            <a:r>
              <a:rPr lang="en-US"/>
              <a:t>Представьте себе, что ничего дополнительного придумывать не нужно, нужно только разобраться с тем, что сейчас вы делаете для себя и своего дела, и структурировать данные.</a:t>
            </a:r>
            <a:endParaRPr/>
          </a:p>
          <a:p>
            <a:pPr indent="0" lvl="0" marL="0" rtl="0" algn="l">
              <a:lnSpc>
                <a:spcPct val="100000"/>
              </a:lnSpc>
              <a:spcBef>
                <a:spcPts val="0"/>
              </a:spcBef>
              <a:spcAft>
                <a:spcPts val="0"/>
              </a:spcAft>
              <a:buSzPts val="1800"/>
              <a:buNone/>
            </a:pPr>
            <a:r>
              <a:t/>
            </a:r>
            <a:endParaRPr/>
          </a:p>
          <a:p>
            <a:pPr indent="0" lvl="0" marL="0" rtl="0" algn="l">
              <a:lnSpc>
                <a:spcPct val="100000"/>
              </a:lnSpc>
              <a:spcBef>
                <a:spcPts val="0"/>
              </a:spcBef>
              <a:spcAft>
                <a:spcPts val="0"/>
              </a:spcAft>
              <a:buSzPts val="1800"/>
              <a:buNone/>
            </a:pPr>
            <a:r>
              <a:rPr lang="en-US"/>
              <a:t>Ритуалы наполнения состояния. Какие?</a:t>
            </a:r>
            <a:endParaRPr/>
          </a:p>
          <a:p>
            <a:pPr indent="0" lvl="0" marL="0" rtl="0" algn="l">
              <a:lnSpc>
                <a:spcPct val="100000"/>
              </a:lnSpc>
              <a:spcBef>
                <a:spcPts val="0"/>
              </a:spcBef>
              <a:spcAft>
                <a:spcPts val="0"/>
              </a:spcAft>
              <a:buSzPts val="1800"/>
              <a:buNone/>
            </a:pPr>
            <a:r>
              <a:rPr lang="en-US"/>
              <a:t>Самые простые способы.</a:t>
            </a:r>
            <a:endParaRPr/>
          </a:p>
          <a:p>
            <a:pPr indent="0" lvl="0" marL="0" rtl="0" algn="l">
              <a:lnSpc>
                <a:spcPct val="100000"/>
              </a:lnSpc>
              <a:spcBef>
                <a:spcPts val="0"/>
              </a:spcBef>
              <a:spcAft>
                <a:spcPts val="0"/>
              </a:spcAft>
              <a:buSzPts val="1800"/>
              <a:buNone/>
            </a:pPr>
            <a:r>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 name="Shape 36"/>
        <p:cNvGrpSpPr/>
        <p:nvPr/>
      </p:nvGrpSpPr>
      <p:grpSpPr>
        <a:xfrm>
          <a:off x="0" y="0"/>
          <a:ext cx="0" cy="0"/>
          <a:chOff x="0" y="0"/>
          <a:chExt cx="0" cy="0"/>
        </a:xfrm>
      </p:grpSpPr>
      <p:sp>
        <p:nvSpPr>
          <p:cNvPr id="37" name="Google Shape;37;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38" name="Google Shape;38;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lang="en-US"/>
              <a:t>Какое количество информации вы удерживаете в голове ежедневно? Зачем? Слышали про GTD или Татьяну Черниговскую?</a:t>
            </a:r>
            <a:endParaRPr/>
          </a:p>
          <a:p>
            <a:pPr indent="0" lvl="0" marL="0" rtl="0" algn="l">
              <a:lnSpc>
                <a:spcPct val="100000"/>
              </a:lnSpc>
              <a:spcBef>
                <a:spcPts val="0"/>
              </a:spcBef>
              <a:spcAft>
                <a:spcPts val="0"/>
              </a:spcAft>
              <a:buSzPts val="1800"/>
              <a:buNone/>
            </a:pPr>
            <a:r>
              <a:rPr lang="en-US"/>
              <a:t>Голова, где содержится мыслительный наш центр и наша разумность, хоть и является, по сути, частью тела, при этом я уделяю ей отдельное внимание в текущем вопросе.</a:t>
            </a:r>
            <a:endParaRPr/>
          </a:p>
          <a:p>
            <a:pPr indent="0" lvl="0" marL="0" rtl="0" algn="l">
              <a:lnSpc>
                <a:spcPct val="100000"/>
              </a:lnSpc>
              <a:spcBef>
                <a:spcPts val="0"/>
              </a:spcBef>
              <a:spcAft>
                <a:spcPts val="0"/>
              </a:spcAft>
              <a:buSzPts val="1800"/>
              <a:buNone/>
            </a:pPr>
            <a:r>
              <a:rPr lang="en-US"/>
              <a:t>Голове, как и телу, тоже необходим хороший отдых. Мышление регулирует многие процессы в нашем организме. Поэтому важной составляющей для развития внутренней энергетики, тонуса и мотивации является развитие определенного способа мышления.</a:t>
            </a:r>
            <a:endParaRPr/>
          </a:p>
          <a:p>
            <a:pPr indent="0" lvl="0" marL="0" rtl="0" algn="l">
              <a:lnSpc>
                <a:spcPct val="100000"/>
              </a:lnSpc>
              <a:spcBef>
                <a:spcPts val="0"/>
              </a:spcBef>
              <a:spcAft>
                <a:spcPts val="0"/>
              </a:spcAft>
              <a:buSzPts val="1800"/>
              <a:buNone/>
            </a:pPr>
            <a:r>
              <a:rPr lang="en-US"/>
              <a:t>Хорошим вопросом будет «Что меня беспокоит? О чем я все время думаю». </a:t>
            </a:r>
            <a:endParaRPr/>
          </a:p>
          <a:p>
            <a:pPr indent="0" lvl="0" marL="0" rtl="0" algn="l">
              <a:lnSpc>
                <a:spcPct val="100000"/>
              </a:lnSpc>
              <a:spcBef>
                <a:spcPts val="0"/>
              </a:spcBef>
              <a:spcAft>
                <a:spcPts val="0"/>
              </a:spcAft>
              <a:buSzPts val="1800"/>
              <a:buNone/>
            </a:pPr>
            <a:r>
              <a:rPr lang="en-US"/>
              <a:t>Поговорить «О чем болит моя голова и как по-другому»?</a:t>
            </a:r>
            <a:endParaRPr/>
          </a:p>
          <a:p>
            <a:pPr indent="0" lvl="0" marL="0" rtl="0" algn="l">
              <a:lnSpc>
                <a:spcPct val="100000"/>
              </a:lnSpc>
              <a:spcBef>
                <a:spcPts val="0"/>
              </a:spcBef>
              <a:spcAft>
                <a:spcPts val="0"/>
              </a:spcAft>
              <a:buSzPts val="1800"/>
              <a:buNone/>
            </a:pPr>
            <a:r>
              <a:rPr lang="en-US"/>
              <a:t>С получения новых знаний важно переориентироваться на применение той информации, которая уже есть. Знать равно уметь делать. Инвентаризация багажа (у меня на сайте есть статья про чемодан, там целый алгоритм приведен для такой работы, почитайте).</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Clr>
                <a:schemeClr val="dk1"/>
              </a:buClr>
              <a:buSzPts val="800"/>
              <a:buFont typeface="Arial"/>
              <a:buNone/>
            </a:pPr>
            <a:r>
              <a:rPr lang="en-US" sz="800">
                <a:solidFill>
                  <a:schemeClr val="dk1"/>
                </a:solidFill>
              </a:rPr>
              <a:t>То, что нас наполняет. То, что мы делаем, когда не работаем. То, что для нас важно и без чего наша жизнь теряет смысл. То, что мы хотим делать. </a:t>
            </a:r>
            <a:endParaRPr>
              <a:solidFill>
                <a:schemeClr val="dk1"/>
              </a:solidFill>
            </a:endParaRPr>
          </a:p>
          <a:p>
            <a:pPr indent="0" lvl="0" marL="0" rtl="0" algn="l">
              <a:lnSpc>
                <a:spcPct val="80000"/>
              </a:lnSpc>
              <a:spcBef>
                <a:spcPts val="0"/>
              </a:spcBef>
              <a:spcAft>
                <a:spcPts val="0"/>
              </a:spcAft>
              <a:buClr>
                <a:schemeClr val="dk1"/>
              </a:buClr>
              <a:buSzPts val="800"/>
              <a:buFont typeface="Arial"/>
              <a:buNone/>
            </a:pPr>
            <a:r>
              <a:rPr lang="en-US" sz="800">
                <a:solidFill>
                  <a:schemeClr val="dk1"/>
                </a:solidFill>
              </a:rPr>
              <a:t>Для дела хорошо, когда то, что мы хотим делать, соединяется с тем, что нам необходимо делать. Когда мы трудимся на «своем» месте, когда наша деятельность приносит удовольствие и реализацию.</a:t>
            </a:r>
            <a:endParaRPr>
              <a:solidFill>
                <a:schemeClr val="dk1"/>
              </a:solidFill>
            </a:endParaRPr>
          </a:p>
          <a:p>
            <a:pPr indent="0" lvl="0" marL="0" rtl="0" algn="l">
              <a:lnSpc>
                <a:spcPct val="80000"/>
              </a:lnSpc>
              <a:spcBef>
                <a:spcPts val="0"/>
              </a:spcBef>
              <a:spcAft>
                <a:spcPts val="0"/>
              </a:spcAft>
              <a:buClr>
                <a:schemeClr val="dk1"/>
              </a:buClr>
              <a:buSzPts val="800"/>
              <a:buFont typeface="Arial"/>
              <a:buNone/>
            </a:pPr>
            <a:r>
              <a:rPr lang="en-US" sz="800">
                <a:solidFill>
                  <a:schemeClr val="dk1"/>
                </a:solidFill>
              </a:rPr>
              <a:t>Признавайтесь, кайфуете от жизни? Получаете удовлетворение? Есть ощущение, что получаете заслуженное?</a:t>
            </a:r>
            <a:endParaRPr>
              <a:solidFill>
                <a:schemeClr val="dk1"/>
              </a:solidFill>
            </a:endParaRPr>
          </a:p>
          <a:p>
            <a:pPr indent="0" lvl="0" marL="0" rtl="0" algn="l">
              <a:lnSpc>
                <a:spcPct val="80000"/>
              </a:lnSpc>
              <a:spcBef>
                <a:spcPts val="0"/>
              </a:spcBef>
              <a:spcAft>
                <a:spcPts val="0"/>
              </a:spcAft>
              <a:buClr>
                <a:schemeClr val="dk1"/>
              </a:buClr>
              <a:buSzPts val="800"/>
              <a:buFont typeface="Arial"/>
              <a:buNone/>
            </a:pPr>
            <a:r>
              <a:rPr lang="en-US" sz="800">
                <a:solidFill>
                  <a:schemeClr val="dk1"/>
                </a:solidFill>
              </a:rPr>
              <a:t>Упражнение на ценности.</a:t>
            </a:r>
            <a:endParaRPr>
              <a:solidFill>
                <a:schemeClr val="dk1"/>
              </a:solidFill>
            </a:endParaRPr>
          </a:p>
          <a:p>
            <a:pPr indent="0" lvl="0" marL="0" rtl="0" algn="l">
              <a:lnSpc>
                <a:spcPct val="80000"/>
              </a:lnSpc>
              <a:spcBef>
                <a:spcPts val="0"/>
              </a:spcBef>
              <a:spcAft>
                <a:spcPts val="0"/>
              </a:spcAft>
              <a:buClr>
                <a:schemeClr val="dk1"/>
              </a:buClr>
              <a:buSzPts val="800"/>
              <a:buFont typeface="Arial"/>
              <a:buNone/>
            </a:pPr>
            <a:r>
              <a:rPr lang="en-US" sz="800">
                <a:solidFill>
                  <a:schemeClr val="dk1"/>
                </a:solidFill>
              </a:rPr>
              <a:t>Разделите лист на две колонки. В левой колонке выпишите все, что приносит вам удовлетворение, что имеет для вас смысл, что приносит радость, ощущение полноты жизни, все, что делает вас настоящим, драйвит и наполняет.</a:t>
            </a:r>
            <a:endParaRPr>
              <a:solidFill>
                <a:schemeClr val="dk1"/>
              </a:solidFill>
            </a:endParaRPr>
          </a:p>
          <a:p>
            <a:pPr indent="0" lvl="0" marL="0" rtl="0" algn="l">
              <a:lnSpc>
                <a:spcPct val="80000"/>
              </a:lnSpc>
              <a:spcBef>
                <a:spcPts val="0"/>
              </a:spcBef>
              <a:spcAft>
                <a:spcPts val="0"/>
              </a:spcAft>
              <a:buClr>
                <a:schemeClr val="dk1"/>
              </a:buClr>
              <a:buSzPts val="800"/>
              <a:buFont typeface="Arial"/>
              <a:buNone/>
            </a:pPr>
            <a:r>
              <a:rPr lang="en-US" sz="800">
                <a:solidFill>
                  <a:schemeClr val="dk1"/>
                </a:solidFill>
              </a:rPr>
              <a:t>Во второй колонке запишите все, что вы делаете ежедневно, с понедельника по воскресенье, с утра до вечера, после пробуждения, в течение дня и перед сном. Запишите все действия, все дела, все рабочие проекты.</a:t>
            </a:r>
            <a:endParaRPr>
              <a:solidFill>
                <a:schemeClr val="dk1"/>
              </a:solidFill>
            </a:endParaRPr>
          </a:p>
          <a:p>
            <a:pPr indent="0" lvl="0" marL="0" rtl="0" algn="l">
              <a:lnSpc>
                <a:spcPct val="80000"/>
              </a:lnSpc>
              <a:spcBef>
                <a:spcPts val="0"/>
              </a:spcBef>
              <a:spcAft>
                <a:spcPts val="0"/>
              </a:spcAft>
              <a:buClr>
                <a:schemeClr val="dk1"/>
              </a:buClr>
              <a:buSzPts val="800"/>
              <a:buFont typeface="Arial"/>
              <a:buNone/>
            </a:pPr>
            <a:r>
              <a:rPr lang="en-US" sz="800">
                <a:solidFill>
                  <a:schemeClr val="dk1"/>
                </a:solidFill>
              </a:rPr>
              <a:t>По завершению внимательно посмотрите на то, что вас наполняет и на то, что вы делаете. </a:t>
            </a:r>
            <a:endParaRPr>
              <a:solidFill>
                <a:schemeClr val="dk1"/>
              </a:solidFill>
            </a:endParaRPr>
          </a:p>
          <a:p>
            <a:pPr indent="0" lvl="0" marL="0" rtl="0" algn="l">
              <a:lnSpc>
                <a:spcPct val="80000"/>
              </a:lnSpc>
              <a:spcBef>
                <a:spcPts val="0"/>
              </a:spcBef>
              <a:spcAft>
                <a:spcPts val="0"/>
              </a:spcAft>
              <a:buClr>
                <a:schemeClr val="dk1"/>
              </a:buClr>
              <a:buSzPts val="800"/>
              <a:buFont typeface="Arial"/>
              <a:buNone/>
            </a:pPr>
            <a:r>
              <a:rPr lang="en-US" sz="800">
                <a:solidFill>
                  <a:schemeClr val="dk1"/>
                </a:solidFill>
              </a:rPr>
              <a:t>Что вы видите?</a:t>
            </a:r>
            <a:endParaRPr>
              <a:solidFill>
                <a:schemeClr val="dk1"/>
              </a:solidFill>
            </a:endParaRPr>
          </a:p>
          <a:p>
            <a:pPr indent="0" lvl="0" marL="0" rtl="0" algn="l">
              <a:lnSpc>
                <a:spcPct val="80000"/>
              </a:lnSpc>
              <a:spcBef>
                <a:spcPts val="0"/>
              </a:spcBef>
              <a:spcAft>
                <a:spcPts val="0"/>
              </a:spcAft>
              <a:buClr>
                <a:schemeClr val="dk1"/>
              </a:buClr>
              <a:buSzPts val="800"/>
              <a:buFont typeface="Arial"/>
              <a:buNone/>
            </a:pPr>
            <a:r>
              <a:rPr lang="en-US" sz="800">
                <a:solidFill>
                  <a:schemeClr val="dk1"/>
                </a:solidFill>
              </a:rPr>
              <a:t>Исследуйте списки, сравните, сделайте выводы. </a:t>
            </a:r>
            <a:endParaRPr>
              <a:solidFill>
                <a:schemeClr val="dk1"/>
              </a:solidFill>
            </a:endParaRPr>
          </a:p>
          <a:p>
            <a:pPr indent="0" lvl="0" marL="0" rtl="0" algn="l">
              <a:lnSpc>
                <a:spcPct val="80000"/>
              </a:lnSpc>
              <a:spcBef>
                <a:spcPts val="0"/>
              </a:spcBef>
              <a:spcAft>
                <a:spcPts val="0"/>
              </a:spcAft>
              <a:buClr>
                <a:schemeClr val="dk1"/>
              </a:buClr>
              <a:buSzPts val="800"/>
              <a:buFont typeface="Arial"/>
              <a:buNone/>
            </a:pPr>
            <a:r>
              <a:rPr lang="en-US" sz="800">
                <a:solidFill>
                  <a:schemeClr val="dk1"/>
                </a:solidFill>
              </a:rPr>
              <a:t>Этот анализ позволит вам расширить картину и рассмотреть, что вам нравится, и что вы делаете, а также насколько то, что вы делаете, соответствует вашим желаниям.</a:t>
            </a:r>
            <a:endParaRPr>
              <a:solidFill>
                <a:schemeClr val="dk1"/>
              </a:solidFill>
            </a:endParaRPr>
          </a:p>
          <a:p>
            <a:pPr indent="0" lvl="0" marL="0" rtl="0" algn="l">
              <a:lnSpc>
                <a:spcPct val="80000"/>
              </a:lnSpc>
              <a:spcBef>
                <a:spcPts val="0"/>
              </a:spcBef>
              <a:spcAft>
                <a:spcPts val="0"/>
              </a:spcAft>
              <a:buClr>
                <a:schemeClr val="dk1"/>
              </a:buClr>
              <a:buSzPts val="800"/>
              <a:buFont typeface="Arial"/>
              <a:buNone/>
            </a:pPr>
            <a:r>
              <a:rPr lang="en-US" sz="800">
                <a:solidFill>
                  <a:schemeClr val="dk1"/>
                </a:solidFill>
              </a:rPr>
              <a:t>Возможно, обнаружатся и такие занятия, которые вы делаете вообще непонятно зачем и почему. Вам захочется что-то исключить из списка или же добавить.</a:t>
            </a:r>
            <a:endParaRPr>
              <a:solidFill>
                <a:schemeClr val="dk1"/>
              </a:solidFill>
            </a:endParaRPr>
          </a:p>
          <a:p>
            <a:pPr indent="0" lvl="0" marL="0" rtl="0" algn="l">
              <a:lnSpc>
                <a:spcPct val="80000"/>
              </a:lnSpc>
              <a:spcBef>
                <a:spcPts val="0"/>
              </a:spcBef>
              <a:spcAft>
                <a:spcPts val="0"/>
              </a:spcAft>
              <a:buClr>
                <a:schemeClr val="dk1"/>
              </a:buClr>
              <a:buSzPts val="800"/>
              <a:buFont typeface="Arial"/>
              <a:buNone/>
            </a:pPr>
            <a:r>
              <a:rPr lang="en-US" sz="800">
                <a:solidFill>
                  <a:schemeClr val="dk1"/>
                </a:solidFill>
              </a:rPr>
              <a:t>На обороте листа или где-то под колонками напишите ответы на следующие вопросы:</a:t>
            </a:r>
            <a:endParaRPr>
              <a:solidFill>
                <a:schemeClr val="dk1"/>
              </a:solidFill>
            </a:endParaRPr>
          </a:p>
          <a:p>
            <a:pPr indent="0" lvl="0" marL="0" rtl="0" algn="l">
              <a:lnSpc>
                <a:spcPct val="80000"/>
              </a:lnSpc>
              <a:spcBef>
                <a:spcPts val="0"/>
              </a:spcBef>
              <a:spcAft>
                <a:spcPts val="0"/>
              </a:spcAft>
              <a:buClr>
                <a:schemeClr val="dk1"/>
              </a:buClr>
              <a:buSzPts val="800"/>
              <a:buFont typeface="Arial"/>
              <a:buNone/>
            </a:pPr>
            <a:r>
              <a:rPr lang="en-US" sz="800">
                <a:solidFill>
                  <a:schemeClr val="dk1"/>
                </a:solidFill>
              </a:rPr>
              <a:t>- Хочу ли я что-то изменить?</a:t>
            </a:r>
            <a:endParaRPr>
              <a:solidFill>
                <a:schemeClr val="dk1"/>
              </a:solidFill>
            </a:endParaRPr>
          </a:p>
          <a:p>
            <a:pPr indent="0" lvl="0" marL="0" rtl="0" algn="l">
              <a:lnSpc>
                <a:spcPct val="80000"/>
              </a:lnSpc>
              <a:spcBef>
                <a:spcPts val="0"/>
              </a:spcBef>
              <a:spcAft>
                <a:spcPts val="0"/>
              </a:spcAft>
              <a:buClr>
                <a:schemeClr val="dk1"/>
              </a:buClr>
              <a:buSzPts val="800"/>
              <a:buFont typeface="Arial"/>
              <a:buNone/>
            </a:pPr>
            <a:r>
              <a:rPr lang="en-US" sz="800">
                <a:solidFill>
                  <a:schemeClr val="dk1"/>
                </a:solidFill>
              </a:rPr>
              <a:t>- Как именно будет выглядеть вариант, к которому я хочу приблизиться? </a:t>
            </a:r>
            <a:endParaRPr>
              <a:solidFill>
                <a:schemeClr val="dk1"/>
              </a:solidFill>
            </a:endParaRPr>
          </a:p>
          <a:p>
            <a:pPr indent="0" lvl="0" marL="0" rtl="0" algn="l">
              <a:lnSpc>
                <a:spcPct val="80000"/>
              </a:lnSpc>
              <a:spcBef>
                <a:spcPts val="0"/>
              </a:spcBef>
              <a:spcAft>
                <a:spcPts val="0"/>
              </a:spcAft>
              <a:buClr>
                <a:schemeClr val="dk1"/>
              </a:buClr>
              <a:buSzPts val="800"/>
              <a:buFont typeface="Arial"/>
              <a:buNone/>
            </a:pPr>
            <a:r>
              <a:rPr lang="en-US" sz="800">
                <a:solidFill>
                  <a:schemeClr val="dk1"/>
                </a:solidFill>
              </a:rPr>
              <a:t>- Что я могу сделать для этого?</a:t>
            </a:r>
            <a:endParaRPr>
              <a:solidFill>
                <a:schemeClr val="dk1"/>
              </a:solidFill>
            </a:endParaRPr>
          </a:p>
          <a:p>
            <a:pPr indent="0" lvl="0" marL="0" rtl="0" algn="l">
              <a:lnSpc>
                <a:spcPct val="80000"/>
              </a:lnSpc>
              <a:spcBef>
                <a:spcPts val="0"/>
              </a:spcBef>
              <a:spcAft>
                <a:spcPts val="0"/>
              </a:spcAft>
              <a:buClr>
                <a:schemeClr val="dk1"/>
              </a:buClr>
              <a:buSzPts val="800"/>
              <a:buFont typeface="Arial"/>
              <a:buNone/>
            </a:pPr>
            <a:r>
              <a:rPr lang="en-US" sz="800">
                <a:solidFill>
                  <a:schemeClr val="dk1"/>
                </a:solidFill>
              </a:rPr>
              <a:t>- Что я сделаю? </a:t>
            </a:r>
            <a:endParaRPr>
              <a:solidFill>
                <a:schemeClr val="dk1"/>
              </a:solidFill>
            </a:endParaRPr>
          </a:p>
          <a:p>
            <a:pPr indent="0" lvl="0" marL="0" rtl="0" algn="l">
              <a:lnSpc>
                <a:spcPct val="80000"/>
              </a:lnSpc>
              <a:spcBef>
                <a:spcPts val="0"/>
              </a:spcBef>
              <a:spcAft>
                <a:spcPts val="0"/>
              </a:spcAft>
              <a:buClr>
                <a:schemeClr val="dk1"/>
              </a:buClr>
              <a:buSzPts val="800"/>
              <a:buFont typeface="Arial"/>
              <a:buNone/>
            </a:pPr>
            <a:r>
              <a:rPr lang="en-US" sz="800">
                <a:solidFill>
                  <a:schemeClr val="dk1"/>
                </a:solidFill>
              </a:rPr>
              <a:t>Сделайте сразу же или в самом ближайшем будущем. </a:t>
            </a:r>
            <a:endParaRPr>
              <a:solidFill>
                <a:schemeClr val="dk1"/>
              </a:solidFill>
            </a:endParaRPr>
          </a:p>
          <a:p>
            <a:pPr indent="0" lvl="0" marL="0" rtl="0" algn="l">
              <a:lnSpc>
                <a:spcPct val="80000"/>
              </a:lnSpc>
              <a:spcBef>
                <a:spcPts val="0"/>
              </a:spcBef>
              <a:spcAft>
                <a:spcPts val="0"/>
              </a:spcAft>
              <a:buClr>
                <a:schemeClr val="dk1"/>
              </a:buClr>
              <a:buSzPts val="800"/>
              <a:buFont typeface="Arial"/>
              <a:buNone/>
            </a:pPr>
            <a:r>
              <a:rPr lang="en-US" sz="800">
                <a:solidFill>
                  <a:schemeClr val="dk1"/>
                </a:solidFill>
              </a:rPr>
              <a:t>Все, что вы делаете непонятно зачем и почему, оттягивает ваши силы, все, что вы делаете, исходя из внутренних импульсов и смыслов, из своих желаний, наполняет вас, придает сил для действий.</a:t>
            </a:r>
            <a:endParaRPr>
              <a:solidFill>
                <a:schemeClr val="dk1"/>
              </a:solidFill>
            </a:endParaRPr>
          </a:p>
          <a:p>
            <a:pPr indent="0" lvl="0" marL="0" rtl="0" algn="l">
              <a:lnSpc>
                <a:spcPct val="80000"/>
              </a:lnSpc>
              <a:spcBef>
                <a:spcPts val="0"/>
              </a:spcBef>
              <a:spcAft>
                <a:spcPts val="0"/>
              </a:spcAft>
              <a:buClr>
                <a:schemeClr val="dk1"/>
              </a:buClr>
              <a:buSzPts val="800"/>
              <a:buFont typeface="Arial"/>
              <a:buNone/>
            </a:pPr>
            <a:r>
              <a:rPr lang="en-US" sz="800">
                <a:solidFill>
                  <a:schemeClr val="dk1"/>
                </a:solidFill>
              </a:rPr>
              <a:t>Это одинаково работает для тех людей, кто трудится «на себя», и для тех, кто трудится в найме. Все мы имеем обязательства перед другими людьми, ведь мы живем в обществе, и нам необходимо взаимодействовать, при этом нам также необходимо соблюдать баланс между тем, что мы делаем для других людей, и тем, что мы делаем для себя. Когда мы полны сил и энергии, понимаем, чего мы хотим в жизни, что имеет для нас наибольший вес, мы можем больше сделать для мира. С любви и заботы к себе начинается любовь и забота о мире, о том мире, которым мы с вами себя окружаем. </a:t>
            </a:r>
            <a:endParaRPr>
              <a:solidFill>
                <a:schemeClr val="dk1"/>
              </a:solidFill>
            </a:endParaRPr>
          </a:p>
          <a:p>
            <a:pPr indent="0" lvl="0" marL="0" rtl="0" algn="l">
              <a:lnSpc>
                <a:spcPct val="80000"/>
              </a:lnSpc>
              <a:spcBef>
                <a:spcPts val="0"/>
              </a:spcBef>
              <a:spcAft>
                <a:spcPts val="0"/>
              </a:spcAft>
              <a:buClr>
                <a:schemeClr val="dk1"/>
              </a:buClr>
              <a:buSzPts val="800"/>
              <a:buFont typeface="Arial"/>
              <a:buNone/>
            </a:pPr>
            <a:r>
              <a:rPr lang="en-US" sz="800">
                <a:solidFill>
                  <a:schemeClr val="dk1"/>
                </a:solidFill>
              </a:rPr>
              <a:t>Что важно для вас прямо сейчас?</a:t>
            </a:r>
            <a:endParaRPr>
              <a:solidFill>
                <a:schemeClr val="dk1"/>
              </a:solidFill>
            </a:endParaRPr>
          </a:p>
          <a:p>
            <a:pPr indent="0" lvl="0" marL="0" rtl="0" algn="l">
              <a:lnSpc>
                <a:spcPct val="100000"/>
              </a:lnSpc>
              <a:spcBef>
                <a:spcPts val="0"/>
              </a:spcBef>
              <a:spcAft>
                <a:spcPts val="0"/>
              </a:spcAft>
              <a:buSzPts val="1400"/>
              <a:buNone/>
            </a:pPr>
            <a:r>
              <a:t/>
            </a:r>
            <a:endParaRPr/>
          </a:p>
        </p:txBody>
      </p:sp>
      <p:sp>
        <p:nvSpPr>
          <p:cNvPr id="149" name="Google Shape;149;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6" name="Google Shape;156;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162" name="Google Shape;162;p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163" name="Google Shape;163;p22:notes"/>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 name="Google Shape;169;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5" name="Google Shape;175;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1" name="Google Shape;181;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7" name="Google Shape;187;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192" name="Google Shape;192;p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198" name="Google Shape;198;p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9" name="Google Shape;199;p28:notes"/>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205" name="Google Shape;205;p2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a:solidFill>
                  <a:schemeClr val="dk1"/>
                </a:solidFill>
              </a:rPr>
              <a:t>Выгружать лишнее из головы. Легко сказать, да? Остановимся на этом подробнее.</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US">
                <a:solidFill>
                  <a:schemeClr val="dk1"/>
                </a:solidFill>
              </a:rPr>
              <a:t>У кого есть такая проблема и желание разобрать ее сейчас?</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US">
                <a:solidFill>
                  <a:schemeClr val="dk1"/>
                </a:solidFill>
              </a:rPr>
              <a:t>Демо-сессия – индивидуальный коучинг.</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 name="Shape 42"/>
        <p:cNvGrpSpPr/>
        <p:nvPr/>
      </p:nvGrpSpPr>
      <p:grpSpPr>
        <a:xfrm>
          <a:off x="0" y="0"/>
          <a:ext cx="0" cy="0"/>
          <a:chOff x="0" y="0"/>
          <a:chExt cx="0" cy="0"/>
        </a:xfrm>
      </p:grpSpPr>
      <p:sp>
        <p:nvSpPr>
          <p:cNvPr id="43" name="Google Shape;43;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44" name="Google Shape;44;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 name="Google Shape;45;p3:notes"/>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211" name="Google Shape;211;p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lang="en-US"/>
              <a:t>Поддерживать физическую активность</a:t>
            </a:r>
            <a:endParaRPr/>
          </a:p>
          <a:p>
            <a:pPr indent="0" lvl="0" marL="0" rtl="0" algn="l">
              <a:lnSpc>
                <a:spcPct val="100000"/>
              </a:lnSpc>
              <a:spcBef>
                <a:spcPts val="0"/>
              </a:spcBef>
              <a:spcAft>
                <a:spcPts val="0"/>
              </a:spcAft>
              <a:buSzPts val="1800"/>
              <a:buNone/>
            </a:pPr>
            <a:r>
              <a:rPr lang="en-US"/>
              <a:t>Кто хочет обсудить, как без дополнительных энергозатрат и времени поддерживать себя  в форме и тонусе?</a:t>
            </a:r>
            <a:endParaRPr/>
          </a:p>
          <a:p>
            <a:pPr indent="0" lvl="0" marL="0" rtl="0" algn="l">
              <a:lnSpc>
                <a:spcPct val="100000"/>
              </a:lnSpc>
              <a:spcBef>
                <a:spcPts val="0"/>
              </a:spcBef>
              <a:spcAft>
                <a:spcPts val="0"/>
              </a:spcAft>
              <a:buSzPts val="1800"/>
              <a:buNone/>
            </a:pPr>
            <a:r>
              <a:rPr lang="en-US"/>
              <a:t>Демо-сессия – индивидуальный коучинг.</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217" name="Google Shape;217;p3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en-US">
                <a:solidFill>
                  <a:schemeClr val="dk1"/>
                </a:solidFill>
              </a:rPr>
              <a:t>Поддерживать физическую активность</a:t>
            </a:r>
            <a:endParaRPr>
              <a:solidFill>
                <a:schemeClr val="dk1"/>
              </a:solidFill>
            </a:endParaRPr>
          </a:p>
          <a:p>
            <a:pPr indent="0" lvl="0" marL="0" rtl="0" algn="l">
              <a:lnSpc>
                <a:spcPct val="100000"/>
              </a:lnSpc>
              <a:spcBef>
                <a:spcPts val="0"/>
              </a:spcBef>
              <a:spcAft>
                <a:spcPts val="0"/>
              </a:spcAft>
              <a:buClr>
                <a:schemeClr val="dk1"/>
              </a:buClr>
              <a:buSzPts val="1800"/>
              <a:buFont typeface="Arial"/>
              <a:buNone/>
            </a:pPr>
            <a:r>
              <a:rPr lang="en-US">
                <a:solidFill>
                  <a:schemeClr val="dk1"/>
                </a:solidFill>
              </a:rPr>
              <a:t>Кто хочет обсудить, как без дополнительных энергозатрат и времени поддерживать себя  в форме и тонусе?</a:t>
            </a:r>
            <a:endParaRPr>
              <a:solidFill>
                <a:schemeClr val="dk1"/>
              </a:solidFill>
            </a:endParaRPr>
          </a:p>
          <a:p>
            <a:pPr indent="0" lvl="0" marL="0" rtl="0" algn="l">
              <a:lnSpc>
                <a:spcPct val="100000"/>
              </a:lnSpc>
              <a:spcBef>
                <a:spcPts val="0"/>
              </a:spcBef>
              <a:spcAft>
                <a:spcPts val="0"/>
              </a:spcAft>
              <a:buClr>
                <a:schemeClr val="dk1"/>
              </a:buClr>
              <a:buSzPts val="1800"/>
              <a:buFont typeface="Arial"/>
              <a:buNone/>
            </a:pPr>
            <a:r>
              <a:rPr lang="en-US">
                <a:solidFill>
                  <a:schemeClr val="dk1"/>
                </a:solidFill>
              </a:rPr>
              <a:t>Демо-сессия – индивидуальный коучинг.</a:t>
            </a:r>
            <a:endParaRPr>
              <a:solidFill>
                <a:schemeClr val="dk1"/>
              </a:solidFill>
            </a:endParaRPr>
          </a:p>
          <a:p>
            <a:pPr indent="0" lvl="0" marL="0" rtl="0" algn="l">
              <a:lnSpc>
                <a:spcPct val="100000"/>
              </a:lnSpc>
              <a:spcBef>
                <a:spcPts val="0"/>
              </a:spcBef>
              <a:spcAft>
                <a:spcPts val="0"/>
              </a:spcAft>
              <a:buSzPts val="18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223" name="Google Shape;223;p3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en-US">
                <a:solidFill>
                  <a:schemeClr val="dk1"/>
                </a:solidFill>
              </a:rPr>
              <a:t>Получать удовлетворение от процессов</a:t>
            </a:r>
            <a:endParaRPr>
              <a:solidFill>
                <a:schemeClr val="dk1"/>
              </a:solidFill>
            </a:endParaRPr>
          </a:p>
          <a:p>
            <a:pPr indent="0" lvl="0" marL="0" rtl="0" algn="l">
              <a:lnSpc>
                <a:spcPct val="100000"/>
              </a:lnSpc>
              <a:spcBef>
                <a:spcPts val="0"/>
              </a:spcBef>
              <a:spcAft>
                <a:spcPts val="0"/>
              </a:spcAft>
              <a:buClr>
                <a:schemeClr val="dk1"/>
              </a:buClr>
              <a:buSzPts val="1800"/>
              <a:buFont typeface="Arial"/>
              <a:buNone/>
            </a:pPr>
            <a:r>
              <a:rPr lang="en-US">
                <a:solidFill>
                  <a:schemeClr val="dk1"/>
                </a:solidFill>
              </a:rPr>
              <a:t>Опять легко сказать, да? Где это сложнее всего делать? Думаю, на работе. </a:t>
            </a:r>
            <a:endParaRPr>
              <a:solidFill>
                <a:schemeClr val="dk1"/>
              </a:solidFill>
            </a:endParaRPr>
          </a:p>
          <a:p>
            <a:pPr indent="0" lvl="0" marL="0" rtl="0" algn="l">
              <a:lnSpc>
                <a:spcPct val="100000"/>
              </a:lnSpc>
              <a:spcBef>
                <a:spcPts val="0"/>
              </a:spcBef>
              <a:spcAft>
                <a:spcPts val="0"/>
              </a:spcAft>
              <a:buClr>
                <a:schemeClr val="dk1"/>
              </a:buClr>
              <a:buSzPts val="1800"/>
              <a:buFont typeface="Arial"/>
              <a:buNone/>
            </a:pPr>
            <a:r>
              <a:rPr lang="en-US">
                <a:solidFill>
                  <a:schemeClr val="dk1"/>
                </a:solidFill>
              </a:rPr>
              <a:t>Хотите разобрать возможность альтернативного подхода?</a:t>
            </a:r>
            <a:endParaRPr>
              <a:solidFill>
                <a:schemeClr val="dk1"/>
              </a:solidFill>
            </a:endParaRPr>
          </a:p>
          <a:p>
            <a:pPr indent="0" lvl="0" marL="0" rtl="0" algn="l">
              <a:lnSpc>
                <a:spcPct val="100000"/>
              </a:lnSpc>
              <a:spcBef>
                <a:spcPts val="0"/>
              </a:spcBef>
              <a:spcAft>
                <a:spcPts val="0"/>
              </a:spcAft>
              <a:buClr>
                <a:schemeClr val="dk1"/>
              </a:buClr>
              <a:buSzPts val="1800"/>
              <a:buFont typeface="Arial"/>
              <a:buNone/>
            </a:pPr>
            <a:r>
              <a:rPr lang="en-US">
                <a:solidFill>
                  <a:schemeClr val="dk1"/>
                </a:solidFill>
              </a:rPr>
              <a:t>Демо-сессия – индивидуальный коучинг.</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3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9" name="Google Shape;229;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3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4" name="Google Shape;234;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3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0" name="Google Shape;240;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3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6" name="Google Shape;246;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3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2" name="Google Shape;252;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3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8" name="Google Shape;258;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263" name="Google Shape;263;p3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000"/>
              <a:buNone/>
            </a:pPr>
            <a:r>
              <a:rPr lang="en-US" sz="1000"/>
              <a:t>Мой пример</a:t>
            </a:r>
            <a:endParaRPr/>
          </a:p>
          <a:p>
            <a:pPr indent="0" lvl="0" marL="0" rtl="0" algn="l">
              <a:lnSpc>
                <a:spcPct val="90000"/>
              </a:lnSpc>
              <a:spcBef>
                <a:spcPts val="0"/>
              </a:spcBef>
              <a:spcAft>
                <a:spcPts val="0"/>
              </a:spcAft>
              <a:buSzPts val="1000"/>
              <a:buNone/>
            </a:pPr>
            <a:r>
              <a:rPr lang="en-US" sz="1000"/>
              <a:t>Медитация для головы, для работы с эмоциями</a:t>
            </a:r>
            <a:endParaRPr/>
          </a:p>
          <a:p>
            <a:pPr indent="0" lvl="0" marL="0" rtl="0" algn="l">
              <a:lnSpc>
                <a:spcPct val="90000"/>
              </a:lnSpc>
              <a:spcBef>
                <a:spcPts val="0"/>
              </a:spcBef>
              <a:spcAft>
                <a:spcPts val="0"/>
              </a:spcAft>
              <a:buSzPts val="1000"/>
              <a:buNone/>
            </a:pPr>
            <a:r>
              <a:rPr lang="en-US" sz="1000"/>
              <a:t>Йога для тела</a:t>
            </a:r>
            <a:endParaRPr/>
          </a:p>
          <a:p>
            <a:pPr indent="0" lvl="0" marL="0" rtl="0" algn="l">
              <a:lnSpc>
                <a:spcPct val="90000"/>
              </a:lnSpc>
              <a:spcBef>
                <a:spcPts val="0"/>
              </a:spcBef>
              <a:spcAft>
                <a:spcPts val="0"/>
              </a:spcAft>
              <a:buSzPts val="1000"/>
              <a:buNone/>
            </a:pPr>
            <a:r>
              <a:rPr lang="en-US" sz="1000"/>
              <a:t>Кайф в повседневном - Вижу минус, ищу плюс и способы сделать по-другому</a:t>
            </a:r>
            <a:endParaRPr/>
          </a:p>
          <a:p>
            <a:pPr indent="0" lvl="0" marL="0" rtl="0" algn="l">
              <a:lnSpc>
                <a:spcPct val="90000"/>
              </a:lnSpc>
              <a:spcBef>
                <a:spcPts val="0"/>
              </a:spcBef>
              <a:spcAft>
                <a:spcPts val="0"/>
              </a:spcAft>
              <a:buSzPts val="1000"/>
              <a:buNone/>
            </a:pPr>
            <a:r>
              <a:rPr lang="en-US" sz="1000"/>
              <a:t>Чувствую минус, проживаю минус</a:t>
            </a:r>
            <a:endParaRPr/>
          </a:p>
          <a:p>
            <a:pPr indent="0" lvl="0" marL="0" rtl="0" algn="l">
              <a:lnSpc>
                <a:spcPct val="90000"/>
              </a:lnSpc>
              <a:spcBef>
                <a:spcPts val="0"/>
              </a:spcBef>
              <a:spcAft>
                <a:spcPts val="0"/>
              </a:spcAft>
              <a:buSzPts val="1000"/>
              <a:buNone/>
            </a:pPr>
            <a:r>
              <a:rPr lang="en-US" sz="1000"/>
              <a:t>Чувствую слабость, ложусь спать</a:t>
            </a:r>
            <a:endParaRPr/>
          </a:p>
          <a:p>
            <a:pPr indent="0" lvl="0" marL="0" rtl="0" algn="l">
              <a:lnSpc>
                <a:spcPct val="90000"/>
              </a:lnSpc>
              <a:spcBef>
                <a:spcPts val="0"/>
              </a:spcBef>
              <a:spcAft>
                <a:spcPts val="0"/>
              </a:spcAft>
              <a:buSzPts val="1000"/>
              <a:buNone/>
            </a:pPr>
            <a:r>
              <a:rPr lang="en-US" sz="1000"/>
              <a:t>Но, осознанный подход.</a:t>
            </a:r>
            <a:endParaRPr/>
          </a:p>
          <a:p>
            <a:pPr indent="0" lvl="0" marL="0" rtl="0" algn="l">
              <a:lnSpc>
                <a:spcPct val="90000"/>
              </a:lnSpc>
              <a:spcBef>
                <a:spcPts val="0"/>
              </a:spcBef>
              <a:spcAft>
                <a:spcPts val="0"/>
              </a:spcAft>
              <a:buSzPts val="1000"/>
              <a:buNone/>
            </a:pPr>
            <a:r>
              <a:rPr lang="en-US" sz="1000"/>
              <a:t>Нет йоги, прогулка пешком с разной скоростью</a:t>
            </a:r>
            <a:endParaRPr/>
          </a:p>
          <a:p>
            <a:pPr indent="0" lvl="0" marL="0" rtl="0" algn="l">
              <a:lnSpc>
                <a:spcPct val="90000"/>
              </a:lnSpc>
              <a:spcBef>
                <a:spcPts val="0"/>
              </a:spcBef>
              <a:spcAft>
                <a:spcPts val="0"/>
              </a:spcAft>
              <a:buSzPts val="1000"/>
              <a:buNone/>
            </a:pPr>
            <a:r>
              <a:rPr lang="en-US" sz="1000"/>
              <a:t>Красивые виды, выставка, дома, огни, свечи - ценности</a:t>
            </a:r>
            <a:endParaRPr/>
          </a:p>
          <a:p>
            <a:pPr indent="0" lvl="0" marL="0" rtl="0" algn="l">
              <a:lnSpc>
                <a:spcPct val="90000"/>
              </a:lnSpc>
              <a:spcBef>
                <a:spcPts val="0"/>
              </a:spcBef>
              <a:spcAft>
                <a:spcPts val="0"/>
              </a:spcAft>
              <a:buSzPts val="1000"/>
              <a:buNone/>
            </a:pPr>
            <a:r>
              <a:rPr lang="en-US" sz="1000"/>
              <a:t>Книга для души</a:t>
            </a:r>
            <a:endParaRPr/>
          </a:p>
          <a:p>
            <a:pPr indent="0" lvl="0" marL="0" rtl="0" algn="l">
              <a:lnSpc>
                <a:spcPct val="90000"/>
              </a:lnSpc>
              <a:spcBef>
                <a:spcPts val="0"/>
              </a:spcBef>
              <a:spcAft>
                <a:spcPts val="0"/>
              </a:spcAft>
              <a:buSzPts val="1000"/>
              <a:buNone/>
            </a:pPr>
            <a:r>
              <a:rPr lang="en-US" sz="1000"/>
              <a:t>Работа с людьми – дело</a:t>
            </a:r>
            <a:endParaRPr/>
          </a:p>
          <a:p>
            <a:pPr indent="0" lvl="0" marL="0" rtl="0" algn="l">
              <a:lnSpc>
                <a:spcPct val="90000"/>
              </a:lnSpc>
              <a:spcBef>
                <a:spcPts val="0"/>
              </a:spcBef>
              <a:spcAft>
                <a:spcPts val="0"/>
              </a:spcAft>
              <a:buSzPts val="1000"/>
              <a:buNone/>
            </a:pPr>
            <a:r>
              <a:rPr lang="en-US" sz="1000"/>
              <a:t>Примерно 40 часов в неделю я руковожу интернет-магазином, помогаю людям выбирать снаряжение для дайвинга и подводной охоты, кроме того я пишу статьи для Stories Mg, заметки в аккаунты и на сайт, занимаюсь йогой дома вот уже 4 недели каждое утро (летом это проще) и пару раз в неделю с Generation Yoga, веду сессии персонального коучинга офф- и онлайн. </a:t>
            </a:r>
            <a:endParaRPr/>
          </a:p>
          <a:p>
            <a:pPr indent="0" lvl="0" marL="0" rtl="0" algn="l">
              <a:lnSpc>
                <a:spcPct val="90000"/>
              </a:lnSpc>
              <a:spcBef>
                <a:spcPts val="0"/>
              </a:spcBef>
              <a:spcAft>
                <a:spcPts val="0"/>
              </a:spcAft>
              <a:buSzPts val="1000"/>
              <a:buNone/>
            </a:pPr>
            <a:r>
              <a:rPr lang="en-US" sz="1000"/>
              <a:t>На все это нужны ресурсы. Вот с этого и началась история темы ресурсов, которой хочется делиться. Я уверена, что жить подлинной жизнью можно не только в отпуске, но и в будни, в рабочем пространстве, утром, днем, вечером. И в маленьких, и в больших городах. Вот почему я занимаюсь этой темой. </a:t>
            </a:r>
            <a:endParaRPr/>
          </a:p>
          <a:p>
            <a:pPr indent="0" lvl="0" marL="0" rtl="0" algn="l">
              <a:lnSpc>
                <a:spcPct val="90000"/>
              </a:lnSpc>
              <a:spcBef>
                <a:spcPts val="0"/>
              </a:spcBef>
              <a:spcAft>
                <a:spcPts val="0"/>
              </a:spcAft>
              <a:buSzPts val="1000"/>
              <a:buNone/>
            </a:pPr>
            <a:r>
              <a:rPr lang="en-US" sz="1000"/>
              <a:t>Когда есть ресурсы и источники пополнения этих ресурсов, есть энергия двигаться к своим целям, воплощать мечты.</a:t>
            </a:r>
            <a:endParaRPr/>
          </a:p>
          <a:p>
            <a:pPr indent="0" lvl="0" marL="0" rtl="0" algn="l">
              <a:lnSpc>
                <a:spcPct val="90000"/>
              </a:lnSpc>
              <a:spcBef>
                <a:spcPts val="0"/>
              </a:spcBef>
              <a:spcAft>
                <a:spcPts val="0"/>
              </a:spcAft>
              <a:buSzPts val="1000"/>
              <a:buNone/>
            </a:pPr>
            <a:r>
              <a:rPr lang="en-US" sz="1000"/>
              <a:t>Здесь включается моя цель – хочу жить среди состоятельных людей (тех, кто в состоянии, в ресурсе и в реализации своего потенциала).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 name="Shape 49"/>
        <p:cNvGrpSpPr/>
        <p:nvPr/>
      </p:nvGrpSpPr>
      <p:grpSpPr>
        <a:xfrm>
          <a:off x="0" y="0"/>
          <a:ext cx="0" cy="0"/>
          <a:chOff x="0" y="0"/>
          <a:chExt cx="0" cy="0"/>
        </a:xfrm>
      </p:grpSpPr>
      <p:sp>
        <p:nvSpPr>
          <p:cNvPr id="50" name="Google Shape;50;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 name="Google Shape;51;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4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9" name="Google Shape;269;p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275" name="Google Shape;275;p4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228600" rtl="0" algn="l">
              <a:lnSpc>
                <a:spcPct val="100000"/>
              </a:lnSpc>
              <a:spcBef>
                <a:spcPts val="0"/>
              </a:spcBef>
              <a:spcAft>
                <a:spcPts val="0"/>
              </a:spcAft>
              <a:buSzPts val="1800"/>
              <a:buNone/>
            </a:pPr>
            <a:r>
              <a:rPr lang="en-US"/>
              <a:t>Давайте поговорим о результатах. </a:t>
            </a:r>
            <a:endParaRPr/>
          </a:p>
          <a:p>
            <a:pPr indent="0" lvl="0" marL="228600" rtl="0" algn="l">
              <a:lnSpc>
                <a:spcPct val="100000"/>
              </a:lnSpc>
              <a:spcBef>
                <a:spcPts val="0"/>
              </a:spcBef>
              <a:spcAft>
                <a:spcPts val="0"/>
              </a:spcAft>
              <a:buSzPts val="1800"/>
              <a:buNone/>
            </a:pPr>
            <a:r>
              <a:rPr lang="en-US"/>
              <a:t>Что будете делать с полученной информацией? Как применять?</a:t>
            </a:r>
            <a:endParaRPr/>
          </a:p>
          <a:p>
            <a:pPr indent="0" lvl="0" marL="228600" rtl="0" algn="l">
              <a:lnSpc>
                <a:spcPct val="100000"/>
              </a:lnSpc>
              <a:spcBef>
                <a:spcPts val="0"/>
              </a:spcBef>
              <a:spcAft>
                <a:spcPts val="0"/>
              </a:spcAft>
              <a:buSzPts val="1800"/>
              <a:buNone/>
            </a:pPr>
            <a:r>
              <a:t/>
            </a:r>
            <a:endParaRPr/>
          </a:p>
          <a:p>
            <a:pPr indent="-114300" lvl="0" marL="228600" rtl="0" algn="l">
              <a:lnSpc>
                <a:spcPct val="100000"/>
              </a:lnSpc>
              <a:spcBef>
                <a:spcPts val="0"/>
              </a:spcBef>
              <a:spcAft>
                <a:spcPts val="0"/>
              </a:spcAft>
              <a:buSzPts val="1800"/>
              <a:buAutoNum type="arabicPeriod"/>
            </a:pPr>
            <a:r>
              <a:rPr lang="en-US"/>
              <a:t>Приоритеты и расстановка ресурсов (очень помогают цели и планы) </a:t>
            </a:r>
            <a:endParaRPr/>
          </a:p>
          <a:p>
            <a:pPr indent="-114300" lvl="0" marL="228600" rtl="0" algn="l">
              <a:lnSpc>
                <a:spcPct val="100000"/>
              </a:lnSpc>
              <a:spcBef>
                <a:spcPts val="0"/>
              </a:spcBef>
              <a:spcAft>
                <a:spcPts val="0"/>
              </a:spcAft>
              <a:buSzPts val="1800"/>
              <a:buAutoNum type="arabicPeriod"/>
            </a:pPr>
            <a:r>
              <a:rPr lang="en-US"/>
              <a:t>Отдыхать каждый день до того, как иссякнет запас сил.</a:t>
            </a:r>
            <a:endParaRPr/>
          </a:p>
          <a:p>
            <a:pPr indent="-114300" lvl="0" marL="228600" rtl="0" algn="l">
              <a:lnSpc>
                <a:spcPct val="100000"/>
              </a:lnSpc>
              <a:spcBef>
                <a:spcPts val="0"/>
              </a:spcBef>
              <a:spcAft>
                <a:spcPts val="0"/>
              </a:spcAft>
              <a:buSzPts val="1800"/>
              <a:buAutoNum type="arabicPeriod"/>
            </a:pPr>
            <a:r>
              <a:rPr lang="en-US"/>
              <a:t>Самопомощь. Что можете предпринять, когда чувствуете, что топливо близится к нулю?</a:t>
            </a:r>
            <a:endParaRPr/>
          </a:p>
          <a:p>
            <a:pPr indent="0" lvl="0" marL="228600" rtl="0" algn="l">
              <a:lnSpc>
                <a:spcPct val="100000"/>
              </a:lnSpc>
              <a:spcBef>
                <a:spcPts val="0"/>
              </a:spcBef>
              <a:spcAft>
                <a:spcPts val="0"/>
              </a:spcAft>
              <a:buSzPts val="1800"/>
              <a:buNone/>
            </a:pPr>
            <a:r>
              <a:rPr lang="en-US"/>
              <a:t>Плюс алгоритм самопомощи.</a:t>
            </a:r>
            <a:endParaRPr/>
          </a:p>
          <a:p>
            <a:pPr indent="0" lvl="0" marL="228600" rtl="0" algn="l">
              <a:lnSpc>
                <a:spcPct val="100000"/>
              </a:lnSpc>
              <a:spcBef>
                <a:spcPts val="0"/>
              </a:spcBef>
              <a:spcAft>
                <a:spcPts val="0"/>
              </a:spcAft>
              <a:buSzPts val="1800"/>
              <a:buNone/>
            </a:pPr>
            <a:r>
              <a:t/>
            </a:r>
            <a:endParaRPr/>
          </a:p>
          <a:p>
            <a:pPr indent="0" lvl="0" marL="228600" rtl="0" algn="l">
              <a:lnSpc>
                <a:spcPct val="100000"/>
              </a:lnSpc>
              <a:spcBef>
                <a:spcPts val="0"/>
              </a:spcBef>
              <a:spcAft>
                <a:spcPts val="0"/>
              </a:spcAft>
              <a:buSzPts val="1800"/>
              <a:buNone/>
            </a:pPr>
            <a:r>
              <a:rPr lang="en-US"/>
              <a:t>Про то, как выбирать ключевые цели и как к ним двигаться, если кому-то нужно, пишите, звоните - поговорим отдельно.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4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1" name="Google Shape;281;p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4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6" name="Google Shape;286;p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4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1" name="Google Shape;291;p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4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7" name="Google Shape;297;p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304" name="Google Shape;304;p4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lang="en-US"/>
              <a:t>Будьте здоровы и удовлетворены собой и происходящим снаружи.</a:t>
            </a:r>
            <a:endParaRPr/>
          </a:p>
          <a:p>
            <a:pPr indent="0" lvl="0" marL="0" rtl="0" algn="l">
              <a:lnSpc>
                <a:spcPct val="100000"/>
              </a:lnSpc>
              <a:spcBef>
                <a:spcPts val="0"/>
              </a:spcBef>
              <a:spcAft>
                <a:spcPts val="0"/>
              </a:spcAft>
              <a:buSzPts val="1800"/>
              <a:buNone/>
            </a:pPr>
            <a:r>
              <a:rPr lang="en-US"/>
              <a:t>Любите себя, и получите большее.</a:t>
            </a:r>
            <a:endParaRPr/>
          </a:p>
          <a:p>
            <a:pPr indent="0" lvl="0" marL="0" rtl="0" algn="l">
              <a:lnSpc>
                <a:spcPct val="100000"/>
              </a:lnSpc>
              <a:spcBef>
                <a:spcPts val="0"/>
              </a:spcBef>
              <a:spcAft>
                <a:spcPts val="0"/>
              </a:spcAft>
              <a:buSzPts val="1800"/>
              <a:buNone/>
            </a:pPr>
            <a:r>
              <a:t/>
            </a:r>
            <a:endParaRPr/>
          </a:p>
          <a:p>
            <a:pPr indent="0" lvl="0" marL="0" rtl="0" algn="l">
              <a:lnSpc>
                <a:spcPct val="100000"/>
              </a:lnSpc>
              <a:spcBef>
                <a:spcPts val="0"/>
              </a:spcBef>
              <a:spcAft>
                <a:spcPts val="0"/>
              </a:spcAft>
              <a:buSzPts val="1800"/>
              <a:buNone/>
            </a:pPr>
            <a:r>
              <a:rPr lang="en-US"/>
              <a:t>Если вам что-то мешает, есть два пути: сворачивать или убирать препятствия.</a:t>
            </a:r>
            <a:endParaRPr/>
          </a:p>
          <a:p>
            <a:pPr indent="0" lvl="0" marL="0" rtl="0" algn="l">
              <a:lnSpc>
                <a:spcPct val="100000"/>
              </a:lnSpc>
              <a:spcBef>
                <a:spcPts val="0"/>
              </a:spcBef>
              <a:spcAft>
                <a:spcPts val="0"/>
              </a:spcAft>
              <a:buSzPts val="1800"/>
              <a:buNone/>
            </a:pPr>
            <a:r>
              <a:rPr lang="en-US"/>
              <a:t>А дальше вступают в силу убеждения и личные верования, стратегии принятия решений и прочая начинка.</a:t>
            </a:r>
            <a:endParaRPr/>
          </a:p>
          <a:p>
            <a:pPr indent="0" lvl="0" marL="0" rtl="0" algn="l">
              <a:lnSpc>
                <a:spcPct val="100000"/>
              </a:lnSpc>
              <a:spcBef>
                <a:spcPts val="0"/>
              </a:spcBef>
              <a:spcAft>
                <a:spcPts val="0"/>
              </a:spcAft>
              <a:buSzPts val="1800"/>
              <a:buNone/>
            </a:pPr>
            <a:r>
              <a:rPr lang="en-US"/>
              <a:t>Ищите способы вместе с причинами, одно без другого – деньги на ветер.</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4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310" name="Google Shape;310;p4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lang="en-US"/>
              <a:t>Дополнение к слайду 16</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4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6" name="Google Shape;316;p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4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3" name="Google Shape;323;p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7" name="Google Shape;57;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5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9" name="Google Shape;329;p5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5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5" name="Google Shape;335;p5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63" name="Google Shape;63;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4" name="Google Shape;64;p6:notes"/>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 name="Google Shape;70;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76" name="Google Shape;76;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800"/>
              <a:buFont typeface="Arial"/>
              <a:buNone/>
            </a:pPr>
            <a:r>
              <a:rPr lang="en-US">
                <a:solidFill>
                  <a:schemeClr val="dk1"/>
                </a:solidFill>
              </a:rPr>
              <a:t>Где взять силы на жизнь? </a:t>
            </a:r>
            <a:endParaRPr>
              <a:solidFill>
                <a:schemeClr val="dk1"/>
              </a:solidFill>
            </a:endParaRPr>
          </a:p>
          <a:p>
            <a:pPr indent="0" lvl="0" marL="0" rtl="0" algn="l">
              <a:lnSpc>
                <a:spcPct val="90000"/>
              </a:lnSpc>
              <a:spcBef>
                <a:spcPts val="0"/>
              </a:spcBef>
              <a:spcAft>
                <a:spcPts val="0"/>
              </a:spcAft>
              <a:buClr>
                <a:schemeClr val="dk1"/>
              </a:buClr>
              <a:buSzPts val="1800"/>
              <a:buFont typeface="Arial"/>
              <a:buNone/>
            </a:pPr>
            <a:r>
              <a:rPr lang="en-US">
                <a:solidFill>
                  <a:schemeClr val="dk1"/>
                </a:solidFill>
              </a:rPr>
              <a:t>Этот вопрос или похожий на него возникает в голове каждого человека. На работу силы ещё находятся, особенно тогда, когда работа приносит не только средства, но и радость, и реализацию потенциала. Силы находятся еще на семью, чаще по выходным, ведь будние дни расписаны с утра до глубокого вечера. </a:t>
            </a:r>
            <a:endParaRPr>
              <a:solidFill>
                <a:schemeClr val="dk1"/>
              </a:solidFill>
            </a:endParaRPr>
          </a:p>
          <a:p>
            <a:pPr indent="0" lvl="0" marL="0" rtl="0" algn="l">
              <a:lnSpc>
                <a:spcPct val="90000"/>
              </a:lnSpc>
              <a:spcBef>
                <a:spcPts val="0"/>
              </a:spcBef>
              <a:spcAft>
                <a:spcPts val="0"/>
              </a:spcAft>
              <a:buClr>
                <a:schemeClr val="dk1"/>
              </a:buClr>
              <a:buSzPts val="1800"/>
              <a:buFont typeface="Arial"/>
              <a:buNone/>
            </a:pPr>
            <a:r>
              <a:rPr lang="en-US">
                <a:solidFill>
                  <a:schemeClr val="dk1"/>
                </a:solidFill>
              </a:rPr>
              <a:t>А как быть с дополнительными интересами, спортом, светскими мероприятиями, да хотя бы походами в театр раз в пару месяцев?</a:t>
            </a:r>
            <a:endParaRPr>
              <a:solidFill>
                <a:schemeClr val="dk1"/>
              </a:solidFill>
            </a:endParaRPr>
          </a:p>
          <a:p>
            <a:pPr indent="0" lvl="0" marL="0" rtl="0" algn="l">
              <a:lnSpc>
                <a:spcPct val="90000"/>
              </a:lnSpc>
              <a:spcBef>
                <a:spcPts val="0"/>
              </a:spcBef>
              <a:spcAft>
                <a:spcPts val="0"/>
              </a:spcAft>
              <a:buClr>
                <a:schemeClr val="dk1"/>
              </a:buClr>
              <a:buSzPts val="1800"/>
              <a:buFont typeface="Arial"/>
              <a:buNone/>
            </a:pPr>
            <a:r>
              <a:rPr lang="en-US">
                <a:solidFill>
                  <a:schemeClr val="dk1"/>
                </a:solidFill>
              </a:rPr>
              <a:t>Слышали про хюгге? Это один из самых известных принципов проживания жизни. Но этот подход практикуют не только датчане. Хюгге в вашей жизни вы можете найти только сами. Я помогу.</a:t>
            </a:r>
            <a:endParaRPr>
              <a:solidFill>
                <a:schemeClr val="dk1"/>
              </a:solidFill>
            </a:endParaRPr>
          </a:p>
          <a:p>
            <a:pPr indent="0" lvl="0" marL="0" rtl="0" algn="l">
              <a:lnSpc>
                <a:spcPct val="90000"/>
              </a:lnSpc>
              <a:spcBef>
                <a:spcPts val="0"/>
              </a:spcBef>
              <a:spcAft>
                <a:spcPts val="0"/>
              </a:spcAft>
              <a:buClr>
                <a:schemeClr val="dk1"/>
              </a:buClr>
              <a:buSzPts val="1800"/>
              <a:buFont typeface="Arial"/>
              <a:buNone/>
            </a:pPr>
            <a:r>
              <a:rPr lang="en-US">
                <a:solidFill>
                  <a:schemeClr val="dk1"/>
                </a:solidFill>
              </a:rPr>
              <a:t>И первое, что мы сделаем, создадим комфортную обстановку для взаимодействия на вебинаре. Обсудим правила.</a:t>
            </a:r>
            <a:endParaRPr>
              <a:solidFill>
                <a:schemeClr val="dk1"/>
              </a:solidFill>
            </a:endParaRPr>
          </a:p>
          <a:p>
            <a:pPr indent="0" lvl="0" marL="0" rtl="0" algn="l">
              <a:lnSpc>
                <a:spcPct val="90000"/>
              </a:lnSpc>
              <a:spcBef>
                <a:spcPts val="0"/>
              </a:spcBef>
              <a:spcAft>
                <a:spcPts val="0"/>
              </a:spcAft>
              <a:buClr>
                <a:schemeClr val="dk1"/>
              </a:buClr>
              <a:buSzPts val="1800"/>
              <a:buFont typeface="Arial"/>
              <a:buNone/>
            </a:pPr>
            <a:r>
              <a:rPr lang="en-US">
                <a:solidFill>
                  <a:schemeClr val="dk1"/>
                </a:solidFill>
              </a:rPr>
              <a:t>Атмосфера. Уважать мнение других людей и говорить только о себе.</a:t>
            </a:r>
            <a:endParaRPr>
              <a:solidFill>
                <a:schemeClr val="dk1"/>
              </a:solidFill>
            </a:endParaRPr>
          </a:p>
          <a:p>
            <a:pPr indent="0" lvl="0" marL="0" rtl="0" algn="l">
              <a:lnSpc>
                <a:spcPct val="90000"/>
              </a:lnSpc>
              <a:spcBef>
                <a:spcPts val="0"/>
              </a:spcBef>
              <a:spcAft>
                <a:spcPts val="0"/>
              </a:spcAft>
              <a:buClr>
                <a:schemeClr val="dk1"/>
              </a:buClr>
              <a:buSzPts val="1800"/>
              <a:buFont typeface="Arial"/>
              <a:buNone/>
            </a:pPr>
            <a:r>
              <a:rPr lang="en-US">
                <a:solidFill>
                  <a:schemeClr val="dk1"/>
                </a:solidFill>
              </a:rPr>
              <a:t>Присутствие. Убрать лишнее и отвлекающее. Мы закончим в 14, до этого времени прошу отключить все смартфоны.</a:t>
            </a:r>
            <a:endParaRPr>
              <a:solidFill>
                <a:schemeClr val="dk1"/>
              </a:solidFill>
            </a:endParaRPr>
          </a:p>
          <a:p>
            <a:pPr indent="0" lvl="0" marL="0" rtl="0" algn="l">
              <a:lnSpc>
                <a:spcPct val="90000"/>
              </a:lnSpc>
              <a:spcBef>
                <a:spcPts val="0"/>
              </a:spcBef>
              <a:spcAft>
                <a:spcPts val="0"/>
              </a:spcAft>
              <a:buClr>
                <a:schemeClr val="dk1"/>
              </a:buClr>
              <a:buSzPts val="1800"/>
              <a:buFont typeface="Arial"/>
              <a:buNone/>
            </a:pPr>
            <a:r>
              <a:rPr lang="en-US">
                <a:solidFill>
                  <a:schemeClr val="dk1"/>
                </a:solidFill>
              </a:rPr>
              <a:t>Мы ни с кем не соревнуемся, а ищем способы улучшить нашу жизнь, поэтому правильно все.</a:t>
            </a:r>
            <a:endParaRPr>
              <a:solidFill>
                <a:schemeClr val="dk1"/>
              </a:solidFill>
            </a:endParaRPr>
          </a:p>
          <a:p>
            <a:pPr indent="0" lvl="0" marL="0" rtl="0" algn="l">
              <a:lnSpc>
                <a:spcPct val="90000"/>
              </a:lnSpc>
              <a:spcBef>
                <a:spcPts val="0"/>
              </a:spcBef>
              <a:spcAft>
                <a:spcPts val="0"/>
              </a:spcAft>
              <a:buClr>
                <a:schemeClr val="dk1"/>
              </a:buClr>
              <a:buSzPts val="1800"/>
              <a:buFont typeface="Arial"/>
              <a:buNone/>
            </a:pPr>
            <a:r>
              <a:rPr lang="en-US">
                <a:solidFill>
                  <a:schemeClr val="dk1"/>
                </a:solidFill>
              </a:rPr>
              <a:t>Вопросы будем обсуждать в конце каждого дня. Я человек увлекающийся, могу запросто переехать на другую тему, и чтобы этого не случилось будем следовать этому правилу.</a:t>
            </a:r>
            <a:endParaRPr>
              <a:solidFill>
                <a:schemeClr val="dk1"/>
              </a:solidFill>
            </a:endParaRPr>
          </a:p>
          <a:p>
            <a:pPr indent="0" lvl="0" marL="0" rtl="0" algn="l">
              <a:lnSpc>
                <a:spcPct val="100000"/>
              </a:lnSpc>
              <a:spcBef>
                <a:spcPts val="0"/>
              </a:spcBef>
              <a:spcAft>
                <a:spcPts val="0"/>
              </a:spcAft>
              <a:buClr>
                <a:schemeClr val="dk1"/>
              </a:buClr>
              <a:buSzPts val="1400"/>
              <a:buFont typeface="Arial"/>
              <a:buNone/>
            </a:pPr>
            <a:r>
              <a:t/>
            </a:r>
            <a:endParaRPr>
              <a:solidFill>
                <a:schemeClr val="dk1"/>
              </a:solidFill>
            </a:endParaRPr>
          </a:p>
          <a:p>
            <a:pPr indent="0" lvl="0" marL="0" rtl="0" algn="l">
              <a:lnSpc>
                <a:spcPct val="80000"/>
              </a:lnSpc>
              <a:spcBef>
                <a:spcPts val="0"/>
              </a:spcBef>
              <a:spcAft>
                <a:spcPts val="0"/>
              </a:spcAft>
              <a:buSzPts val="8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82" name="Google Shape;82;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lang="en-US"/>
              <a:t>Соединяем Тело+разум+ценности</a:t>
            </a:r>
            <a:endParaRPr/>
          </a:p>
          <a:p>
            <a:pPr indent="0" lvl="0" marL="0" rtl="0" algn="l">
              <a:lnSpc>
                <a:spcPct val="100000"/>
              </a:lnSpc>
              <a:spcBef>
                <a:spcPts val="0"/>
              </a:spcBef>
              <a:spcAft>
                <a:spcPts val="0"/>
              </a:spcAft>
              <a:buSzPts val="1800"/>
              <a:buNone/>
            </a:pPr>
            <a:r>
              <a:rPr lang="en-US"/>
              <a:t>Для равномерного движения в наполненном и ресурсном состоянии необходимо, чтобы с нашим телом, с нашей головой и мышлением, с нашими ценностями все было в порядке. </a:t>
            </a:r>
            <a:endParaRPr/>
          </a:p>
          <a:p>
            <a:pPr indent="0" lvl="0" marL="0" rtl="0" algn="l">
              <a:lnSpc>
                <a:spcPct val="100000"/>
              </a:lnSpc>
              <a:spcBef>
                <a:spcPts val="0"/>
              </a:spcBef>
              <a:spcAft>
                <a:spcPts val="0"/>
              </a:spcAft>
              <a:buSzPts val="1800"/>
              <a:buNone/>
            </a:pPr>
            <a:r>
              <a:rPr lang="en-US"/>
              <a:t>Что меняется? Когда все в порядке.</a:t>
            </a:r>
            <a:endParaRPr/>
          </a:p>
          <a:p>
            <a:pPr indent="0" lvl="0" marL="0" rtl="0" algn="l">
              <a:lnSpc>
                <a:spcPct val="100000"/>
              </a:lnSpc>
              <a:spcBef>
                <a:spcPts val="0"/>
              </a:spcBef>
              <a:spcAft>
                <a:spcPts val="0"/>
              </a:spcAft>
              <a:buSzPts val="1800"/>
              <a:buNone/>
            </a:pPr>
            <a:r>
              <a:rPr lang="en-US"/>
              <a:t>Когда мы в ресурсе, мы какие? </a:t>
            </a:r>
            <a:endParaRPr/>
          </a:p>
          <a:p>
            <a:pPr indent="0" lvl="0" marL="0" rtl="0" algn="l">
              <a:lnSpc>
                <a:spcPct val="100000"/>
              </a:lnSpc>
              <a:spcBef>
                <a:spcPts val="0"/>
              </a:spcBef>
              <a:spcAft>
                <a:spcPts val="0"/>
              </a:spcAft>
              <a:buSzPts val="1800"/>
              <a:buNone/>
            </a:pPr>
            <a:r>
              <a:t/>
            </a:r>
            <a:endParaRPr/>
          </a:p>
          <a:p>
            <a:pPr indent="0" lvl="0" marL="0" rtl="0" algn="l">
              <a:lnSpc>
                <a:spcPct val="100000"/>
              </a:lnSpc>
              <a:spcBef>
                <a:spcPts val="0"/>
              </a:spcBef>
              <a:spcAft>
                <a:spcPts val="0"/>
              </a:spcAft>
              <a:buSzPts val="1800"/>
              <a:buNone/>
            </a:pPr>
            <a:r>
              <a:rPr lang="en-US"/>
              <a:t>СОСТОЯНИЕ. Вспомним о состоянии, когда мы готовы горы свернуть. Что происходит в теле? Что в мыслях? Как идут дела?</a:t>
            </a:r>
            <a:endParaRPr/>
          </a:p>
          <a:p>
            <a:pPr indent="0" lvl="0" marL="0" rtl="0" algn="l">
              <a:lnSpc>
                <a:spcPct val="100000"/>
              </a:lnSpc>
              <a:spcBef>
                <a:spcPts val="0"/>
              </a:spcBef>
              <a:spcAft>
                <a:spcPts val="0"/>
              </a:spcAft>
              <a:buSzPts val="1800"/>
              <a:buNone/>
            </a:pPr>
            <a:r>
              <a:rPr lang="en-US"/>
              <a:t>Я не в состоянии/я в состоянии – как это происходит? В какой момент переключается тумблер?</a:t>
            </a:r>
            <a:endParaRPr/>
          </a:p>
          <a:p>
            <a:pPr indent="0" lvl="0" marL="0" rtl="0" algn="l">
              <a:lnSpc>
                <a:spcPct val="100000"/>
              </a:lnSpc>
              <a:spcBef>
                <a:spcPts val="0"/>
              </a:spcBef>
              <a:spcAft>
                <a:spcPts val="0"/>
              </a:spcAft>
              <a:buSzPts val="1800"/>
              <a:buNone/>
            </a:pPr>
            <a:r>
              <a:rPr lang="en-US"/>
              <a:t>Состояние наполненности. Важно научиться быстро входить в состояние наполненности. Помогают ритуалы, приводящие в нужное состояние. Для этого достаточно хорошо себя изучить, что помогает, что мешает, и осознавать эти моменты. </a:t>
            </a:r>
            <a:endParaRPr/>
          </a:p>
          <a:p>
            <a:pPr indent="0" lvl="0" marL="0" rtl="0" algn="l">
              <a:lnSpc>
                <a:spcPct val="100000"/>
              </a:lnSpc>
              <a:spcBef>
                <a:spcPts val="0"/>
              </a:spcBef>
              <a:spcAft>
                <a:spcPts val="0"/>
              </a:spcAft>
              <a:buSzPts val="1800"/>
              <a:buNone/>
            </a:pPr>
            <a:r>
              <a:t/>
            </a:r>
            <a:endParaRPr/>
          </a:p>
          <a:p>
            <a:pPr indent="0" lvl="0" marL="0" rtl="0" algn="l">
              <a:lnSpc>
                <a:spcPct val="100000"/>
              </a:lnSpc>
              <a:spcBef>
                <a:spcPts val="0"/>
              </a:spcBef>
              <a:spcAft>
                <a:spcPts val="0"/>
              </a:spcAft>
              <a:buSzPts val="1800"/>
              <a:buNone/>
            </a:pPr>
            <a:r>
              <a:rPr lang="en-US"/>
              <a:t>Поговорим вообще про осознанность. Ум как обезьянка постоянно скачет между объектами нашего внимания. С помощью органов чувств – обоняние, осязание, зрение, слух, вкус – мы познаем мир, но и вовлекаемся в него эмоционально, действиями, решениями. Осознанность – это способность отцепиться от этой вовлеченности, стать расслабленным наблюдателем происходящего.</a:t>
            </a:r>
            <a:endParaRPr/>
          </a:p>
          <a:p>
            <a:pPr indent="0" lvl="0" marL="0" rtl="0" algn="l">
              <a:lnSpc>
                <a:spcPct val="100000"/>
              </a:lnSpc>
              <a:spcBef>
                <a:spcPts val="0"/>
              </a:spcBef>
              <a:spcAft>
                <a:spcPts val="0"/>
              </a:spcAft>
              <a:buSzPts val="1800"/>
              <a:buNone/>
            </a:pPr>
            <a:r>
              <a:rPr lang="en-US"/>
              <a:t>Зачем это нужно? Чтобы понимать, что с нами происходит, что для нас важно, не делать лишнего, не верить мыслям, потому что они не факты.</a:t>
            </a:r>
            <a:endParaRPr/>
          </a:p>
          <a:p>
            <a:pPr indent="0" lvl="0" marL="0" rtl="0" algn="l">
              <a:lnSpc>
                <a:spcPct val="100000"/>
              </a:lnSpc>
              <a:spcBef>
                <a:spcPts val="0"/>
              </a:spcBef>
              <a:spcAft>
                <a:spcPts val="0"/>
              </a:spcAft>
              <a:buSzPts val="1800"/>
              <a:buNone/>
            </a:pPr>
            <a:r>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5" name="Shape 15"/>
        <p:cNvGrpSpPr/>
        <p:nvPr/>
      </p:nvGrpSpPr>
      <p:grpSpPr>
        <a:xfrm>
          <a:off x="0" y="0"/>
          <a:ext cx="0" cy="0"/>
          <a:chOff x="0" y="0"/>
          <a:chExt cx="0" cy="0"/>
        </a:xfrm>
      </p:grpSpPr>
      <p:sp>
        <p:nvSpPr>
          <p:cNvPr id="16" name="Google Shape;16;p2"/>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7" name="Google Shape;17;p2"/>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type="tx">
  <p:cSld name="TITLE_AND_BODY">
    <p:spTree>
      <p:nvGrpSpPr>
        <p:cNvPr id="20" name="Shape 20"/>
        <p:cNvGrpSpPr/>
        <p:nvPr/>
      </p:nvGrpSpPr>
      <p:grpSpPr>
        <a:xfrm>
          <a:off x="0" y="0"/>
          <a:ext cx="0" cy="0"/>
          <a:chOff x="0" y="0"/>
          <a:chExt cx="0" cy="0"/>
        </a:xfrm>
      </p:grpSpPr>
      <p:sp>
        <p:nvSpPr>
          <p:cNvPr id="21" name="Google Shape;21;p3"/>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2" name="Google Shape;22;p3"/>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3" name="Google Shape;23;p3"/>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3"/>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on left, text on right" type="twoColTx">
  <p:cSld name="TITLE_AND_TWO_COLUMNS">
    <p:spTree>
      <p:nvGrpSpPr>
        <p:cNvPr id="26" name="Shape 26"/>
        <p:cNvGrpSpPr/>
        <p:nvPr/>
      </p:nvGrpSpPr>
      <p:grpSpPr>
        <a:xfrm>
          <a:off x="0" y="0"/>
          <a:ext cx="0" cy="0"/>
          <a:chOff x="0" y="0"/>
          <a:chExt cx="0" cy="0"/>
        </a:xfrm>
      </p:grpSpPr>
      <p:sp>
        <p:nvSpPr>
          <p:cNvPr id="27" name="Google Shape;27;p4"/>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4"/>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4"/>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Arial"/>
                <a:ea typeface="Arial"/>
                <a:cs typeface="Arial"/>
                <a:sym typeface="Arial"/>
              </a:defRPr>
            </a:lvl1pPr>
            <a:lvl2pPr lvl="1"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Arial"/>
                <a:ea typeface="Arial"/>
                <a:cs typeface="Arial"/>
                <a:sym typeface="Arial"/>
              </a:defRPr>
            </a:lvl3pPr>
            <a:lvl4pPr lvl="3"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Arial"/>
                <a:ea typeface="Arial"/>
                <a:cs typeface="Arial"/>
                <a:sym typeface="Arial"/>
              </a:defRPr>
            </a:lvl4pPr>
            <a:lvl5pPr lvl="4"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Arial"/>
                <a:ea typeface="Arial"/>
                <a:cs typeface="Arial"/>
                <a:sym typeface="Arial"/>
              </a:defRPr>
            </a:lvl5pPr>
            <a:lvl6pPr lvl="5"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Arial"/>
                <a:ea typeface="Arial"/>
                <a:cs typeface="Arial"/>
                <a:sym typeface="Arial"/>
              </a:defRPr>
            </a:lvl6pPr>
            <a:lvl7pPr lvl="6"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Arial"/>
                <a:ea typeface="Arial"/>
                <a:cs typeface="Arial"/>
                <a:sym typeface="Arial"/>
              </a:defRPr>
            </a:lvl7pPr>
            <a:lvl8pPr lvl="7"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Arial"/>
                <a:ea typeface="Arial"/>
                <a:cs typeface="Arial"/>
                <a:sym typeface="Arial"/>
              </a:defRPr>
            </a:lvl8pPr>
            <a:lvl9pPr lvl="8"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Arial"/>
                <a:ea typeface="Arial"/>
                <a:cs typeface="Arial"/>
                <a:sym typeface="Arial"/>
              </a:defRPr>
            </a:lvl9pPr>
          </a:lstStyle>
          <a:p/>
        </p:txBody>
      </p:sp>
      <p:sp>
        <p:nvSpPr>
          <p:cNvPr id="11" name="Google Shape;11;p1"/>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2" name="Google Shape;12;p1"/>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 name="Google Shape;13;p1"/>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4" name="Google Shape;14;p1"/>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000000"/>
              </a:solidFil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2.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9.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16.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17.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15.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12.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8.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2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1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5.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9.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23.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24.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18.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 Id="rId3" Type="http://schemas.openxmlformats.org/officeDocument/2006/relationships/image" Target="../media/image20.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hyperlink" Target="mailto:mariabaichurina@gmail.co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 name="Shape 33"/>
        <p:cNvGrpSpPr/>
        <p:nvPr/>
      </p:nvGrpSpPr>
      <p:grpSpPr>
        <a:xfrm>
          <a:off x="0" y="0"/>
          <a:ext cx="0" cy="0"/>
          <a:chOff x="0" y="0"/>
          <a:chExt cx="0" cy="0"/>
        </a:xfrm>
      </p:grpSpPr>
      <p:sp>
        <p:nvSpPr>
          <p:cNvPr id="34" name="Google Shape;34;p5"/>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3600"/>
              <a:buFont typeface="Arial"/>
              <a:buNone/>
            </a:pPr>
            <a:r>
              <a:rPr b="0" i="0" lang="en-US" sz="3200" u="none">
                <a:solidFill>
                  <a:srgbClr val="3C8C92"/>
                </a:solidFill>
                <a:latin typeface="Arial"/>
                <a:ea typeface="Arial"/>
                <a:cs typeface="Arial"/>
                <a:sym typeface="Arial"/>
              </a:rPr>
              <a:t>Активация </a:t>
            </a:r>
            <a:r>
              <a:rPr lang="en-US" sz="3200">
                <a:solidFill>
                  <a:srgbClr val="3C8C92"/>
                </a:solidFill>
              </a:rPr>
              <a:t>жизненных</a:t>
            </a:r>
            <a:r>
              <a:rPr b="0" i="0" lang="en-US" sz="3200" u="none">
                <a:solidFill>
                  <a:srgbClr val="3C8C92"/>
                </a:solidFill>
                <a:latin typeface="Arial"/>
                <a:ea typeface="Arial"/>
                <a:cs typeface="Arial"/>
                <a:sym typeface="Arial"/>
              </a:rPr>
              <a:t> сил и внутренних </a:t>
            </a:r>
            <a:r>
              <a:rPr b="0" i="0" lang="en-US" sz="3200" u="none">
                <a:solidFill>
                  <a:srgbClr val="3C8C92"/>
                </a:solidFill>
              </a:rPr>
              <a:t>ресурсов</a:t>
            </a:r>
            <a:endParaRPr>
              <a:solidFill>
                <a:srgbClr val="3C8C92"/>
              </a:solidFill>
            </a:endParaRPr>
          </a:p>
        </p:txBody>
      </p:sp>
      <p:pic>
        <p:nvPicPr>
          <p:cNvPr id="35" name="Google Shape;35;p5"/>
          <p:cNvPicPr preferRelativeResize="0"/>
          <p:nvPr/>
        </p:nvPicPr>
        <p:blipFill rotWithShape="1">
          <a:blip r:embed="rId3">
            <a:alphaModFix/>
          </a:blip>
          <a:srcRect b="0" l="0" r="0" t="0"/>
          <a:stretch/>
        </p:blipFill>
        <p:spPr>
          <a:xfrm>
            <a:off x="1195387" y="1508125"/>
            <a:ext cx="6400800" cy="4800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9" name="Shape 89"/>
        <p:cNvGrpSpPr/>
        <p:nvPr/>
      </p:nvGrpSpPr>
      <p:grpSpPr>
        <a:xfrm>
          <a:off x="0" y="0"/>
          <a:ext cx="0" cy="0"/>
          <a:chOff x="0" y="0"/>
          <a:chExt cx="0" cy="0"/>
        </a:xfrm>
      </p:grpSpPr>
      <p:sp>
        <p:nvSpPr>
          <p:cNvPr id="90" name="Google Shape;90;p14"/>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Arial"/>
              <a:buNone/>
            </a:pPr>
            <a:r>
              <a:rPr b="0" i="0" lang="en-US" sz="3200" u="none">
                <a:solidFill>
                  <a:srgbClr val="3C8C92"/>
                </a:solidFill>
              </a:rPr>
              <a:t>Мои ресурсы</a:t>
            </a:r>
            <a:endParaRPr sz="3200">
              <a:solidFill>
                <a:srgbClr val="3C8C92"/>
              </a:solidFill>
            </a:endParaRPr>
          </a:p>
        </p:txBody>
      </p:sp>
      <p:sp>
        <p:nvSpPr>
          <p:cNvPr id="91" name="Google Shape;91;p14"/>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50000"/>
              </a:lnSpc>
              <a:spcBef>
                <a:spcPts val="0"/>
              </a:spcBef>
              <a:spcAft>
                <a:spcPts val="0"/>
              </a:spcAft>
              <a:buClr>
                <a:schemeClr val="dk1"/>
              </a:buClr>
              <a:buSzPts val="2400"/>
              <a:buFont typeface="Arial"/>
              <a:buChar char="•"/>
            </a:pPr>
            <a:r>
              <a:rPr b="0" i="0" lang="en-US" sz="2000" u="none">
                <a:solidFill>
                  <a:srgbClr val="3C8C92"/>
                </a:solidFill>
              </a:rPr>
              <a:t>Из каких сфер состоит моя жизнь?</a:t>
            </a:r>
            <a:endParaRPr sz="2000">
              <a:solidFill>
                <a:srgbClr val="3C8C92"/>
              </a:solidFill>
            </a:endParaRPr>
          </a:p>
          <a:p>
            <a:pPr indent="-342900" lvl="0" marL="342900" marR="0" rtl="0" algn="l">
              <a:lnSpc>
                <a:spcPct val="150000"/>
              </a:lnSpc>
              <a:spcBef>
                <a:spcPts val="480"/>
              </a:spcBef>
              <a:spcAft>
                <a:spcPts val="0"/>
              </a:spcAft>
              <a:buClr>
                <a:schemeClr val="dk1"/>
              </a:buClr>
              <a:buSzPts val="2400"/>
              <a:buFont typeface="Arial"/>
              <a:buChar char="•"/>
            </a:pPr>
            <a:r>
              <a:rPr b="0" i="0" lang="en-US" sz="2000" u="none">
                <a:solidFill>
                  <a:srgbClr val="3C8C92"/>
                </a:solidFill>
              </a:rPr>
              <a:t>Берем лист бумаги, делим его пополам. </a:t>
            </a:r>
            <a:endParaRPr sz="2000">
              <a:solidFill>
                <a:srgbClr val="3C8C92"/>
              </a:solidFill>
            </a:endParaRPr>
          </a:p>
          <a:p>
            <a:pPr indent="-342900" lvl="0" marL="342900" marR="0" rtl="0" algn="l">
              <a:lnSpc>
                <a:spcPct val="150000"/>
              </a:lnSpc>
              <a:spcBef>
                <a:spcPts val="480"/>
              </a:spcBef>
              <a:spcAft>
                <a:spcPts val="0"/>
              </a:spcAft>
              <a:buClr>
                <a:schemeClr val="dk1"/>
              </a:buClr>
              <a:buSzPts val="2400"/>
              <a:buFont typeface="Arial"/>
              <a:buChar char="•"/>
            </a:pPr>
            <a:r>
              <a:rPr b="0" i="0" lang="en-US" sz="2000" u="none">
                <a:solidFill>
                  <a:srgbClr val="3C8C92"/>
                </a:solidFill>
              </a:rPr>
              <a:t>Рисуем 2 круга: делим на 8 или более частей. </a:t>
            </a:r>
            <a:endParaRPr sz="2000">
              <a:solidFill>
                <a:srgbClr val="3C8C92"/>
              </a:solidFill>
            </a:endParaRPr>
          </a:p>
          <a:p>
            <a:pPr indent="-342900" lvl="0" marL="342900" marR="0" rtl="0" algn="l">
              <a:lnSpc>
                <a:spcPct val="150000"/>
              </a:lnSpc>
              <a:spcBef>
                <a:spcPts val="480"/>
              </a:spcBef>
              <a:spcAft>
                <a:spcPts val="0"/>
              </a:spcAft>
              <a:buClr>
                <a:schemeClr val="dk1"/>
              </a:buClr>
              <a:buSzPts val="2400"/>
              <a:buFont typeface="Arial"/>
              <a:buChar char="•"/>
            </a:pPr>
            <a:r>
              <a:rPr b="0" i="0" lang="en-US" sz="2000" u="none">
                <a:solidFill>
                  <a:srgbClr val="3C8C92"/>
                </a:solidFill>
              </a:rPr>
              <a:t>Вспоминаем, на что тратим силы и внимание, и вписываем в первый круг.</a:t>
            </a:r>
            <a:endParaRPr sz="2000">
              <a:solidFill>
                <a:srgbClr val="3C8C92"/>
              </a:solidFill>
            </a:endParaRPr>
          </a:p>
          <a:p>
            <a:pPr indent="-342900" lvl="0" marL="342900" marR="0" rtl="0" algn="l">
              <a:lnSpc>
                <a:spcPct val="150000"/>
              </a:lnSpc>
              <a:spcBef>
                <a:spcPts val="480"/>
              </a:spcBef>
              <a:spcAft>
                <a:spcPts val="0"/>
              </a:spcAft>
              <a:buClr>
                <a:schemeClr val="dk1"/>
              </a:buClr>
              <a:buSzPts val="2400"/>
              <a:buFont typeface="Arial"/>
              <a:buChar char="•"/>
            </a:pPr>
            <a:r>
              <a:rPr b="0" i="0" lang="en-US" sz="2000" u="none">
                <a:solidFill>
                  <a:srgbClr val="3C8C92"/>
                </a:solidFill>
              </a:rPr>
              <a:t>Во втором круге вспоминаем, что нас заряжает, наполняет, приносит радость, и вписываем.</a:t>
            </a:r>
            <a:endParaRPr sz="2000">
              <a:solidFill>
                <a:srgbClr val="3C8C92"/>
              </a:solidFill>
            </a:endParaRPr>
          </a:p>
          <a:p>
            <a:pPr indent="-342900" lvl="0" marL="342900" marR="0" rtl="0" algn="l">
              <a:lnSpc>
                <a:spcPct val="150000"/>
              </a:lnSpc>
              <a:spcBef>
                <a:spcPts val="480"/>
              </a:spcBef>
              <a:spcAft>
                <a:spcPts val="0"/>
              </a:spcAft>
              <a:buClr>
                <a:schemeClr val="dk1"/>
              </a:buClr>
              <a:buSzPts val="2400"/>
              <a:buFont typeface="Arial"/>
              <a:buChar char="•"/>
            </a:pPr>
            <a:r>
              <a:rPr b="0" i="0" lang="en-US" sz="2000" u="none">
                <a:solidFill>
                  <a:srgbClr val="3C8C92"/>
                </a:solidFill>
              </a:rPr>
              <a:t>Сравниваем</a:t>
            </a:r>
            <a:endParaRPr sz="2000">
              <a:solidFill>
                <a:srgbClr val="3C8C92"/>
              </a:solidFill>
            </a:endParaRPr>
          </a:p>
          <a:p>
            <a:pPr indent="-190500" lvl="0" marL="342900" marR="0" rtl="0" algn="l">
              <a:lnSpc>
                <a:spcPct val="100000"/>
              </a:lnSpc>
              <a:spcBef>
                <a:spcPts val="480"/>
              </a:spcBef>
              <a:spcAft>
                <a:spcPts val="0"/>
              </a:spcAft>
              <a:buClr>
                <a:schemeClr val="dk1"/>
              </a:buClr>
              <a:buSzPts val="2400"/>
              <a:buFont typeface="Arial"/>
              <a:buNone/>
            </a:pPr>
            <a:r>
              <a:t/>
            </a:r>
            <a:endParaRPr b="0" i="0" sz="2400" u="none">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pic>
        <p:nvPicPr>
          <p:cNvPr id="96" name="Google Shape;96;p15"/>
          <p:cNvPicPr preferRelativeResize="0"/>
          <p:nvPr/>
        </p:nvPicPr>
        <p:blipFill rotWithShape="1">
          <a:blip r:embed="rId3">
            <a:alphaModFix/>
          </a:blip>
          <a:srcRect b="0" l="0" r="0" t="0"/>
          <a:stretch/>
        </p:blipFill>
        <p:spPr>
          <a:xfrm>
            <a:off x="1864311" y="1118586"/>
            <a:ext cx="5299969" cy="435005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0" name="Shape 100"/>
        <p:cNvGrpSpPr/>
        <p:nvPr/>
      </p:nvGrpSpPr>
      <p:grpSpPr>
        <a:xfrm>
          <a:off x="0" y="0"/>
          <a:ext cx="0" cy="0"/>
          <a:chOff x="0" y="0"/>
          <a:chExt cx="0" cy="0"/>
        </a:xfrm>
      </p:grpSpPr>
      <p:sp>
        <p:nvSpPr>
          <p:cNvPr id="101" name="Google Shape;101;p16"/>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Arial"/>
              <a:buNone/>
            </a:pPr>
            <a:r>
              <a:rPr b="0" i="0" lang="en-US" sz="3200" u="none">
                <a:solidFill>
                  <a:srgbClr val="3C8C92"/>
                </a:solidFill>
              </a:rPr>
              <a:t>Мои ресурсы</a:t>
            </a:r>
            <a:endParaRPr sz="3200">
              <a:solidFill>
                <a:srgbClr val="3C8C92"/>
              </a:solidFill>
            </a:endParaRPr>
          </a:p>
        </p:txBody>
      </p:sp>
      <p:sp>
        <p:nvSpPr>
          <p:cNvPr id="102" name="Google Shape;102;p16"/>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50000"/>
              </a:lnSpc>
              <a:spcBef>
                <a:spcPts val="0"/>
              </a:spcBef>
              <a:spcAft>
                <a:spcPts val="0"/>
              </a:spcAft>
              <a:buClr>
                <a:schemeClr val="dk1"/>
              </a:buClr>
              <a:buSzPts val="2400"/>
              <a:buFont typeface="Arial"/>
              <a:buChar char="•"/>
            </a:pPr>
            <a:r>
              <a:rPr b="0" i="0" lang="en-US" sz="2000" u="none">
                <a:solidFill>
                  <a:srgbClr val="3C8C92"/>
                </a:solidFill>
              </a:rPr>
              <a:t>Из чего состою я?</a:t>
            </a:r>
            <a:endParaRPr sz="2000">
              <a:solidFill>
                <a:srgbClr val="3C8C92"/>
              </a:solidFill>
            </a:endParaRPr>
          </a:p>
          <a:p>
            <a:pPr indent="-342900" lvl="0" marL="342900" marR="0" rtl="0" algn="l">
              <a:lnSpc>
                <a:spcPct val="150000"/>
              </a:lnSpc>
              <a:spcBef>
                <a:spcPts val="480"/>
              </a:spcBef>
              <a:spcAft>
                <a:spcPts val="0"/>
              </a:spcAft>
              <a:buClr>
                <a:schemeClr val="dk1"/>
              </a:buClr>
              <a:buSzPts val="2400"/>
              <a:buFont typeface="Arial"/>
              <a:buChar char="•"/>
            </a:pPr>
            <a:r>
              <a:rPr b="0" i="0" lang="en-US" sz="2000" u="none">
                <a:solidFill>
                  <a:srgbClr val="3C8C92"/>
                </a:solidFill>
              </a:rPr>
              <a:t>Тело (то, что перемещает нас в пространстве и доставляет к целям)</a:t>
            </a:r>
            <a:endParaRPr sz="2000">
              <a:solidFill>
                <a:srgbClr val="3C8C92"/>
              </a:solidFill>
            </a:endParaRPr>
          </a:p>
          <a:p>
            <a:pPr indent="-342900" lvl="0" marL="342900" marR="0" rtl="0" algn="l">
              <a:lnSpc>
                <a:spcPct val="150000"/>
              </a:lnSpc>
              <a:spcBef>
                <a:spcPts val="480"/>
              </a:spcBef>
              <a:spcAft>
                <a:spcPts val="0"/>
              </a:spcAft>
              <a:buClr>
                <a:schemeClr val="dk1"/>
              </a:buClr>
              <a:buSzPts val="2400"/>
              <a:buFont typeface="Arial"/>
              <a:buChar char="•"/>
            </a:pPr>
            <a:r>
              <a:rPr b="0" i="0" lang="en-US" sz="2000" u="none">
                <a:solidFill>
                  <a:srgbClr val="3C8C92"/>
                </a:solidFill>
              </a:rPr>
              <a:t>Голова (то, где рождаются идеи, где обрабатываем информацию)</a:t>
            </a:r>
            <a:endParaRPr sz="2000">
              <a:solidFill>
                <a:srgbClr val="3C8C92"/>
              </a:solidFill>
            </a:endParaRPr>
          </a:p>
          <a:p>
            <a:pPr indent="-342900" lvl="0" marL="342900" marR="0" rtl="0" algn="l">
              <a:lnSpc>
                <a:spcPct val="150000"/>
              </a:lnSpc>
              <a:spcBef>
                <a:spcPts val="480"/>
              </a:spcBef>
              <a:spcAft>
                <a:spcPts val="0"/>
              </a:spcAft>
              <a:buClr>
                <a:schemeClr val="dk1"/>
              </a:buClr>
              <a:buSzPts val="2400"/>
              <a:buFont typeface="Arial"/>
              <a:buChar char="•"/>
            </a:pPr>
            <a:r>
              <a:rPr b="0" i="0" lang="en-US" sz="2000" u="none">
                <a:solidFill>
                  <a:srgbClr val="3C8C92"/>
                </a:solidFill>
              </a:rPr>
              <a:t>Душа (ценности, то, где мы чувствуем, где находятся состояния)</a:t>
            </a:r>
            <a:endParaRPr sz="2000">
              <a:solidFill>
                <a:srgbClr val="3C8C92"/>
              </a:solidFill>
            </a:endParaRPr>
          </a:p>
          <a:p>
            <a:pPr indent="-342900" lvl="0" marL="342900" marR="0" rtl="0" algn="l">
              <a:lnSpc>
                <a:spcPct val="150000"/>
              </a:lnSpc>
              <a:spcBef>
                <a:spcPts val="480"/>
              </a:spcBef>
              <a:spcAft>
                <a:spcPts val="0"/>
              </a:spcAft>
              <a:buClr>
                <a:schemeClr val="dk1"/>
              </a:buClr>
              <a:buSzPts val="2400"/>
              <a:buFont typeface="Arial"/>
              <a:buChar char="•"/>
            </a:pPr>
            <a:r>
              <a:rPr b="0" i="0" lang="en-US" sz="2000" u="none">
                <a:solidFill>
                  <a:srgbClr val="3C8C92"/>
                </a:solidFill>
              </a:rPr>
              <a:t>Дело (самореализация, месседж миру)</a:t>
            </a:r>
            <a:endParaRPr sz="2000">
              <a:solidFill>
                <a:srgbClr val="3C8C92"/>
              </a:solidFill>
            </a:endParaRPr>
          </a:p>
          <a:p>
            <a:pPr indent="-190500" lvl="0" marL="342900" marR="0" rtl="0" algn="l">
              <a:lnSpc>
                <a:spcPct val="150000"/>
              </a:lnSpc>
              <a:spcBef>
                <a:spcPts val="480"/>
              </a:spcBef>
              <a:spcAft>
                <a:spcPts val="0"/>
              </a:spcAft>
              <a:buClr>
                <a:schemeClr val="dk1"/>
              </a:buClr>
              <a:buSzPts val="2400"/>
              <a:buFont typeface="Arial"/>
              <a:buNone/>
            </a:pPr>
            <a:r>
              <a:t/>
            </a:r>
            <a:endParaRPr b="0" i="0" sz="2000" u="none">
              <a:solidFill>
                <a:srgbClr val="3C8C92"/>
              </a:solidFill>
            </a:endParaRPr>
          </a:p>
          <a:p>
            <a:pPr indent="-342900" lvl="0" marL="342900" marR="0" rtl="0" algn="l">
              <a:lnSpc>
                <a:spcPct val="150000"/>
              </a:lnSpc>
              <a:spcBef>
                <a:spcPts val="480"/>
              </a:spcBef>
              <a:spcAft>
                <a:spcPts val="0"/>
              </a:spcAft>
              <a:buClr>
                <a:schemeClr val="dk1"/>
              </a:buClr>
              <a:buSzPts val="2400"/>
              <a:buFont typeface="Arial"/>
              <a:buChar char="•"/>
            </a:pPr>
            <a:r>
              <a:rPr b="0" i="0" lang="en-US" sz="2000" u="none">
                <a:solidFill>
                  <a:srgbClr val="3C8C92"/>
                </a:solidFill>
              </a:rPr>
              <a:t>Как у меня обстоят дела со всем этим?</a:t>
            </a:r>
            <a:endParaRPr sz="2000">
              <a:solidFill>
                <a:srgbClr val="3C8C92"/>
              </a:solidFill>
            </a:endParaRPr>
          </a:p>
          <a:p>
            <a:pPr indent="-190500" lvl="0" marL="342900" marR="0" rtl="0" algn="l">
              <a:lnSpc>
                <a:spcPct val="100000"/>
              </a:lnSpc>
              <a:spcBef>
                <a:spcPts val="480"/>
              </a:spcBef>
              <a:spcAft>
                <a:spcPts val="0"/>
              </a:spcAft>
              <a:buClr>
                <a:schemeClr val="dk1"/>
              </a:buClr>
              <a:buSzPts val="2400"/>
              <a:buFont typeface="Arial"/>
              <a:buNone/>
            </a:pPr>
            <a:r>
              <a:t/>
            </a:r>
            <a:endParaRPr b="0" i="0" sz="2400" u="none">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6" name="Shape 106"/>
        <p:cNvGrpSpPr/>
        <p:nvPr/>
      </p:nvGrpSpPr>
      <p:grpSpPr>
        <a:xfrm>
          <a:off x="0" y="0"/>
          <a:ext cx="0" cy="0"/>
          <a:chOff x="0" y="0"/>
          <a:chExt cx="0" cy="0"/>
        </a:xfrm>
      </p:grpSpPr>
      <p:sp>
        <p:nvSpPr>
          <p:cNvPr id="107" name="Google Shape;107;p17"/>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Arial"/>
              <a:buNone/>
            </a:pPr>
            <a:r>
              <a:rPr b="0" i="0" lang="en-US" sz="3200" u="none">
                <a:solidFill>
                  <a:srgbClr val="3C8C92"/>
                </a:solidFill>
              </a:rPr>
              <a:t>Тело как детектор скорости</a:t>
            </a:r>
            <a:endParaRPr sz="3200">
              <a:solidFill>
                <a:srgbClr val="3C8C92"/>
              </a:solidFill>
            </a:endParaRPr>
          </a:p>
        </p:txBody>
      </p:sp>
      <p:pic>
        <p:nvPicPr>
          <p:cNvPr id="108" name="Google Shape;108;p17"/>
          <p:cNvPicPr preferRelativeResize="0"/>
          <p:nvPr/>
        </p:nvPicPr>
        <p:blipFill rotWithShape="1">
          <a:blip r:embed="rId3">
            <a:alphaModFix/>
          </a:blip>
          <a:srcRect b="0" l="0" r="0" t="0"/>
          <a:stretch/>
        </p:blipFill>
        <p:spPr>
          <a:xfrm>
            <a:off x="1258887" y="1412875"/>
            <a:ext cx="6597650" cy="49498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8"/>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sz="3200">
                <a:solidFill>
                  <a:srgbClr val="3C8C92"/>
                </a:solidFill>
              </a:rPr>
              <a:t>Тело</a:t>
            </a:r>
            <a:endParaRPr sz="3200">
              <a:solidFill>
                <a:srgbClr val="3C8C92"/>
              </a:solidFill>
            </a:endParaRPr>
          </a:p>
        </p:txBody>
      </p:sp>
      <p:sp>
        <p:nvSpPr>
          <p:cNvPr id="115" name="Google Shape;115;p18"/>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360"/>
              </a:spcBef>
              <a:spcAft>
                <a:spcPts val="0"/>
              </a:spcAft>
              <a:buSzPts val="1800"/>
              <a:buNone/>
            </a:pPr>
            <a:r>
              <a:t/>
            </a:r>
            <a:endParaRPr/>
          </a:p>
          <a:p>
            <a:pPr indent="0" lvl="0" marL="0" rtl="0" algn="ctr">
              <a:lnSpc>
                <a:spcPct val="100000"/>
              </a:lnSpc>
              <a:spcBef>
                <a:spcPts val="360"/>
              </a:spcBef>
              <a:spcAft>
                <a:spcPts val="0"/>
              </a:spcAft>
              <a:buSzPts val="1800"/>
              <a:buNone/>
            </a:pPr>
            <a:r>
              <a:t/>
            </a:r>
            <a:endParaRPr/>
          </a:p>
          <a:p>
            <a:pPr indent="0" lvl="0" marL="0" rtl="0" algn="ctr">
              <a:lnSpc>
                <a:spcPct val="100000"/>
              </a:lnSpc>
              <a:spcBef>
                <a:spcPts val="360"/>
              </a:spcBef>
              <a:spcAft>
                <a:spcPts val="0"/>
              </a:spcAft>
              <a:buSzPts val="1800"/>
              <a:buNone/>
            </a:pPr>
            <a:r>
              <a:t/>
            </a:r>
            <a:endParaRPr/>
          </a:p>
          <a:p>
            <a:pPr indent="0" lvl="0" marL="0" rtl="0" algn="ctr">
              <a:lnSpc>
                <a:spcPct val="100000"/>
              </a:lnSpc>
              <a:spcBef>
                <a:spcPts val="360"/>
              </a:spcBef>
              <a:spcAft>
                <a:spcPts val="0"/>
              </a:spcAft>
              <a:buSzPts val="1800"/>
              <a:buNone/>
            </a:pPr>
            <a:r>
              <a:rPr lang="en-US" sz="2400">
                <a:solidFill>
                  <a:srgbClr val="3C8C92"/>
                </a:solidFill>
              </a:rPr>
              <a:t>А сегодня что для тела сделал/а я?</a:t>
            </a:r>
            <a:endParaRPr sz="2400">
              <a:solidFill>
                <a:srgbClr val="3C8C92"/>
              </a:solidFill>
            </a:endParaRPr>
          </a:p>
          <a:p>
            <a:pPr indent="0" lvl="0" marL="0" rtl="0" algn="l">
              <a:lnSpc>
                <a:spcPct val="100000"/>
              </a:lnSpc>
              <a:spcBef>
                <a:spcPts val="360"/>
              </a:spcBef>
              <a:spcAft>
                <a:spcPts val="0"/>
              </a:spcAft>
              <a:buSzPts val="1800"/>
              <a:buNone/>
            </a:pPr>
            <a:r>
              <a:t/>
            </a:r>
            <a:endParaRPr/>
          </a:p>
          <a:p>
            <a:pPr indent="0" lvl="0" marL="0" rtl="0" algn="l">
              <a:lnSpc>
                <a:spcPct val="100000"/>
              </a:lnSpc>
              <a:spcBef>
                <a:spcPts val="360"/>
              </a:spcBef>
              <a:spcAft>
                <a:spcPts val="0"/>
              </a:spcAft>
              <a:buSzPts val="1800"/>
              <a:buNone/>
            </a:pPr>
            <a:r>
              <a:t/>
            </a:r>
            <a:endParaRPr/>
          </a:p>
          <a:p>
            <a:pPr indent="0" lvl="0" marL="0" rtl="0" algn="l">
              <a:lnSpc>
                <a:spcPct val="100000"/>
              </a:lnSpc>
              <a:spcBef>
                <a:spcPts val="360"/>
              </a:spcBef>
              <a:spcAft>
                <a:spcPts val="0"/>
              </a:spcAft>
              <a:buSzPts val="1800"/>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9" name="Shape 119"/>
        <p:cNvGrpSpPr/>
        <p:nvPr/>
      </p:nvGrpSpPr>
      <p:grpSpPr>
        <a:xfrm>
          <a:off x="0" y="0"/>
          <a:ext cx="0" cy="0"/>
          <a:chOff x="0" y="0"/>
          <a:chExt cx="0" cy="0"/>
        </a:xfrm>
      </p:grpSpPr>
      <p:sp>
        <p:nvSpPr>
          <p:cNvPr id="120" name="Google Shape;120;p19"/>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Arial"/>
              <a:buNone/>
            </a:pPr>
            <a:r>
              <a:rPr b="0" i="0" lang="en-US" sz="3200" u="none">
                <a:solidFill>
                  <a:srgbClr val="3C8C92"/>
                </a:solidFill>
              </a:rPr>
              <a:t>Голова как дом советов</a:t>
            </a:r>
            <a:endParaRPr sz="3200">
              <a:solidFill>
                <a:srgbClr val="3C8C92"/>
              </a:solidFill>
            </a:endParaRPr>
          </a:p>
        </p:txBody>
      </p:sp>
      <p:pic>
        <p:nvPicPr>
          <p:cNvPr id="121" name="Google Shape;121;p19"/>
          <p:cNvPicPr preferRelativeResize="0"/>
          <p:nvPr/>
        </p:nvPicPr>
        <p:blipFill rotWithShape="1">
          <a:blip r:embed="rId3">
            <a:alphaModFix/>
          </a:blip>
          <a:srcRect b="0" l="0" r="0" t="0"/>
          <a:stretch/>
        </p:blipFill>
        <p:spPr>
          <a:xfrm>
            <a:off x="1476375" y="1916112"/>
            <a:ext cx="6075362" cy="404971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0"/>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sz="3200">
                <a:solidFill>
                  <a:srgbClr val="3C8C92"/>
                </a:solidFill>
              </a:rPr>
              <a:t>Умственная жвачка</a:t>
            </a:r>
            <a:endParaRPr sz="3200">
              <a:solidFill>
                <a:srgbClr val="3C8C92"/>
              </a:solidFill>
            </a:endParaRPr>
          </a:p>
        </p:txBody>
      </p:sp>
      <p:sp>
        <p:nvSpPr>
          <p:cNvPr id="127" name="Google Shape;127;p20"/>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342900" lvl="0" marL="457200" rtl="0" algn="l">
              <a:lnSpc>
                <a:spcPct val="100000"/>
              </a:lnSpc>
              <a:spcBef>
                <a:spcPts val="360"/>
              </a:spcBef>
              <a:spcAft>
                <a:spcPts val="0"/>
              </a:spcAft>
              <a:buClr>
                <a:schemeClr val="dk1"/>
              </a:buClr>
              <a:buSzPts val="1800"/>
              <a:buChar char="•"/>
            </a:pPr>
            <a:r>
              <a:rPr lang="en-US" sz="1600">
                <a:solidFill>
                  <a:srgbClr val="3C8C92"/>
                </a:solidFill>
              </a:rPr>
              <a:t>Негативные мысли вызывают эмоции, эмоции вызывают напряжение, напряжение рождает тревожность и так по кругу.</a:t>
            </a:r>
            <a:endParaRPr/>
          </a:p>
          <a:p>
            <a:pPr indent="-342900" lvl="0" marL="457200" rtl="0" algn="l">
              <a:lnSpc>
                <a:spcPct val="100000"/>
              </a:lnSpc>
              <a:spcBef>
                <a:spcPts val="360"/>
              </a:spcBef>
              <a:spcAft>
                <a:spcPts val="0"/>
              </a:spcAft>
              <a:buClr>
                <a:schemeClr val="dk1"/>
              </a:buClr>
              <a:buSzPts val="1800"/>
              <a:buChar char="•"/>
            </a:pPr>
            <a:r>
              <a:rPr lang="en-US" sz="1600">
                <a:solidFill>
                  <a:srgbClr val="3C8C92"/>
                </a:solidFill>
              </a:rPr>
              <a:t>Как работать с мыслями? Упражнение.</a:t>
            </a:r>
            <a:endParaRPr/>
          </a:p>
          <a:p>
            <a:pPr indent="-342900" lvl="0" marL="457200" rtl="0" algn="l">
              <a:lnSpc>
                <a:spcPct val="100000"/>
              </a:lnSpc>
              <a:spcBef>
                <a:spcPts val="360"/>
              </a:spcBef>
              <a:spcAft>
                <a:spcPts val="0"/>
              </a:spcAft>
              <a:buClr>
                <a:schemeClr val="dk1"/>
              </a:buClr>
              <a:buSzPts val="1800"/>
              <a:buChar char="•"/>
            </a:pPr>
            <a:r>
              <a:rPr lang="en-US" sz="1600">
                <a:solidFill>
                  <a:srgbClr val="3C8C92"/>
                </a:solidFill>
              </a:rPr>
              <a:t>Даем себе возможность в течение 30-40 минут «поблуждать» (выключить гаджеты обязательно) и записать всё, что приходит в голову. </a:t>
            </a:r>
            <a:endParaRPr/>
          </a:p>
          <a:p>
            <a:pPr indent="-342900" lvl="0" marL="457200" rtl="0" algn="l">
              <a:lnSpc>
                <a:spcPct val="100000"/>
              </a:lnSpc>
              <a:spcBef>
                <a:spcPts val="360"/>
              </a:spcBef>
              <a:spcAft>
                <a:spcPts val="0"/>
              </a:spcAft>
              <a:buClr>
                <a:schemeClr val="dk1"/>
              </a:buClr>
              <a:buSzPts val="1800"/>
              <a:buChar char="•"/>
            </a:pPr>
            <a:r>
              <a:rPr lang="en-US" sz="1600">
                <a:solidFill>
                  <a:srgbClr val="3C8C92"/>
                </a:solidFill>
              </a:rPr>
              <a:t>Дальше делим: </a:t>
            </a:r>
            <a:endParaRPr/>
          </a:p>
          <a:p>
            <a:pPr indent="-342900" lvl="0" marL="457200" rtl="0" algn="l">
              <a:lnSpc>
                <a:spcPct val="100000"/>
              </a:lnSpc>
              <a:spcBef>
                <a:spcPts val="360"/>
              </a:spcBef>
              <a:spcAft>
                <a:spcPts val="0"/>
              </a:spcAft>
              <a:buClr>
                <a:schemeClr val="dk1"/>
              </a:buClr>
              <a:buSzPts val="1800"/>
              <a:buChar char="•"/>
            </a:pPr>
            <a:r>
              <a:rPr lang="en-US" sz="1600">
                <a:solidFill>
                  <a:srgbClr val="3C8C92"/>
                </a:solidFill>
              </a:rPr>
              <a:t>1 группа – то, что надо осуществить, значит, заносим в календарь</a:t>
            </a:r>
            <a:endParaRPr/>
          </a:p>
          <a:p>
            <a:pPr indent="-342900" lvl="0" marL="457200" rtl="0" algn="l">
              <a:lnSpc>
                <a:spcPct val="100000"/>
              </a:lnSpc>
              <a:spcBef>
                <a:spcPts val="360"/>
              </a:spcBef>
              <a:spcAft>
                <a:spcPts val="0"/>
              </a:spcAft>
              <a:buClr>
                <a:schemeClr val="dk1"/>
              </a:buClr>
              <a:buSzPts val="1800"/>
              <a:buChar char="•"/>
            </a:pPr>
            <a:r>
              <a:rPr lang="en-US" sz="1600">
                <a:solidFill>
                  <a:srgbClr val="3C8C92"/>
                </a:solidFill>
              </a:rPr>
              <a:t>2 группа – то, что надо додумать (не дела, просто мысли). Обработать каждую мысль, включая негативную. Про что они?</a:t>
            </a:r>
            <a:endParaRPr/>
          </a:p>
          <a:p>
            <a:pPr indent="-342900" lvl="0" marL="457200" rtl="0" algn="l">
              <a:lnSpc>
                <a:spcPct val="100000"/>
              </a:lnSpc>
              <a:spcBef>
                <a:spcPts val="360"/>
              </a:spcBef>
              <a:spcAft>
                <a:spcPts val="0"/>
              </a:spcAft>
              <a:buClr>
                <a:schemeClr val="dk1"/>
              </a:buClr>
              <a:buSzPts val="1800"/>
              <a:buChar char="•"/>
            </a:pPr>
            <a:r>
              <a:rPr lang="en-US" sz="1600">
                <a:solidFill>
                  <a:srgbClr val="3C8C92"/>
                </a:solidFill>
              </a:rPr>
              <a:t>3 группа – бессвязная бессмыслица (фантазии, отношения с несуществующими людьми). Это фон, который влияет на состояние.</a:t>
            </a:r>
            <a:endParaRPr/>
          </a:p>
          <a:p>
            <a:pPr indent="-228600" lvl="0" marL="457200" rtl="0" algn="l">
              <a:lnSpc>
                <a:spcPct val="100000"/>
              </a:lnSpc>
              <a:spcBef>
                <a:spcPts val="360"/>
              </a:spcBef>
              <a:spcAft>
                <a:spcPts val="0"/>
              </a:spcAft>
              <a:buClr>
                <a:schemeClr val="dk1"/>
              </a:buClr>
              <a:buSzPts val="1800"/>
              <a:buNone/>
            </a:pPr>
            <a:r>
              <a:t/>
            </a:r>
            <a:endParaRPr sz="1600">
              <a:solidFill>
                <a:srgbClr val="3C8C92"/>
              </a:solidFill>
            </a:endParaRPr>
          </a:p>
          <a:p>
            <a:pPr indent="-342900" lvl="0" marL="457200" rtl="0" algn="l">
              <a:lnSpc>
                <a:spcPct val="100000"/>
              </a:lnSpc>
              <a:spcBef>
                <a:spcPts val="360"/>
              </a:spcBef>
              <a:spcAft>
                <a:spcPts val="0"/>
              </a:spcAft>
              <a:buClr>
                <a:schemeClr val="dk1"/>
              </a:buClr>
              <a:buSzPts val="1800"/>
              <a:buChar char="•"/>
            </a:pPr>
            <a:r>
              <a:rPr lang="en-US" sz="1600">
                <a:solidFill>
                  <a:srgbClr val="3C8C92"/>
                </a:solidFill>
              </a:rPr>
              <a:t>Выполняем упражнение периодически, тренируемся, пока не выработается навык, когда легко сможем смахивать мысль, как неуместное уведомление с экрана смартфона.</a:t>
            </a:r>
            <a:endParaRPr sz="1600">
              <a:solidFill>
                <a:srgbClr val="3C8C92"/>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1"/>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sz="3200">
                <a:solidFill>
                  <a:srgbClr val="3C8C92"/>
                </a:solidFill>
              </a:rPr>
              <a:t>Реальность vs виртуальность</a:t>
            </a:r>
            <a:endParaRPr sz="3200">
              <a:solidFill>
                <a:srgbClr val="3C8C92"/>
              </a:solidFill>
            </a:endParaRPr>
          </a:p>
        </p:txBody>
      </p:sp>
      <p:sp>
        <p:nvSpPr>
          <p:cNvPr id="133" name="Google Shape;133;p21"/>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342900" lvl="0" marL="457200" rtl="0" algn="l">
              <a:lnSpc>
                <a:spcPct val="150000"/>
              </a:lnSpc>
              <a:spcBef>
                <a:spcPts val="360"/>
              </a:spcBef>
              <a:spcAft>
                <a:spcPts val="0"/>
              </a:spcAft>
              <a:buSzPts val="1800"/>
              <a:buChar char="•"/>
            </a:pPr>
            <a:r>
              <a:rPr lang="en-US" sz="2000">
                <a:solidFill>
                  <a:srgbClr val="3C8C92"/>
                </a:solidFill>
              </a:rPr>
              <a:t>Возьмите лист бумаги.</a:t>
            </a:r>
            <a:endParaRPr/>
          </a:p>
          <a:p>
            <a:pPr indent="-342900" lvl="0" marL="457200" rtl="0" algn="l">
              <a:lnSpc>
                <a:spcPct val="150000"/>
              </a:lnSpc>
              <a:spcBef>
                <a:spcPts val="360"/>
              </a:spcBef>
              <a:spcAft>
                <a:spcPts val="0"/>
              </a:spcAft>
              <a:buSzPts val="1800"/>
              <a:buChar char="•"/>
            </a:pPr>
            <a:r>
              <a:rPr lang="en-US" sz="2000">
                <a:solidFill>
                  <a:srgbClr val="3C8C92"/>
                </a:solidFill>
              </a:rPr>
              <a:t>Напишите историю о себе, как если бы встретили человека, а теперь рассказываете о том, какой это человек своему мужу/жене или другу/подруге (как выглядит, какие ассоциации вызывает, какие рядом с ним возникают ощущения, какими качествами обладает, чем вас восхитил).</a:t>
            </a:r>
            <a:endParaRPr/>
          </a:p>
          <a:p>
            <a:pPr indent="-342900" lvl="0" marL="457200" rtl="0" algn="l">
              <a:lnSpc>
                <a:spcPct val="150000"/>
              </a:lnSpc>
              <a:spcBef>
                <a:spcPts val="360"/>
              </a:spcBef>
              <a:spcAft>
                <a:spcPts val="0"/>
              </a:spcAft>
              <a:buSzPts val="1800"/>
              <a:buChar char="•"/>
            </a:pPr>
            <a:r>
              <a:rPr lang="en-US" sz="2000">
                <a:solidFill>
                  <a:srgbClr val="3C8C92"/>
                </a:solidFill>
              </a:rPr>
              <a:t>15 минут.</a:t>
            </a:r>
            <a:endParaRPr sz="2000">
              <a:solidFill>
                <a:srgbClr val="3C8C92"/>
              </a:solidFill>
            </a:endParaRPr>
          </a:p>
          <a:p>
            <a:pPr indent="-228600" lvl="0" marL="457200" rtl="0" algn="l">
              <a:lnSpc>
                <a:spcPct val="100000"/>
              </a:lnSpc>
              <a:spcBef>
                <a:spcPts val="360"/>
              </a:spcBef>
              <a:spcAft>
                <a:spcPts val="0"/>
              </a:spcAft>
              <a:buClr>
                <a:schemeClr val="dk1"/>
              </a:buClr>
              <a:buSzPts val="1800"/>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2"/>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sz="3200">
                <a:solidFill>
                  <a:srgbClr val="3C8C92"/>
                </a:solidFill>
              </a:rPr>
              <a:t>Реальность vs виртуальность</a:t>
            </a:r>
            <a:endParaRPr sz="3200">
              <a:solidFill>
                <a:srgbClr val="3C8C92"/>
              </a:solidFill>
            </a:endParaRPr>
          </a:p>
        </p:txBody>
      </p:sp>
      <p:sp>
        <p:nvSpPr>
          <p:cNvPr id="140" name="Google Shape;140;p22"/>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342900" lvl="0" marL="457200" rtl="0" algn="l">
              <a:lnSpc>
                <a:spcPct val="150000"/>
              </a:lnSpc>
              <a:spcBef>
                <a:spcPts val="360"/>
              </a:spcBef>
              <a:spcAft>
                <a:spcPts val="0"/>
              </a:spcAft>
              <a:buSzPts val="1800"/>
              <a:buChar char="-"/>
            </a:pPr>
            <a:r>
              <a:rPr lang="en-US" sz="2000">
                <a:solidFill>
                  <a:srgbClr val="3C8C92"/>
                </a:solidFill>
              </a:rPr>
              <a:t>Что я о себе знаю?</a:t>
            </a:r>
            <a:endParaRPr sz="2000">
              <a:solidFill>
                <a:srgbClr val="3C8C92"/>
              </a:solidFill>
            </a:endParaRPr>
          </a:p>
          <a:p>
            <a:pPr indent="-342900" lvl="0" marL="457200" rtl="0" algn="l">
              <a:lnSpc>
                <a:spcPct val="150000"/>
              </a:lnSpc>
              <a:spcBef>
                <a:spcPts val="0"/>
              </a:spcBef>
              <a:spcAft>
                <a:spcPts val="0"/>
              </a:spcAft>
              <a:buSzPts val="1800"/>
              <a:buChar char="-"/>
            </a:pPr>
            <a:r>
              <a:rPr lang="en-US" sz="2000">
                <a:solidFill>
                  <a:srgbClr val="3C8C92"/>
                </a:solidFill>
              </a:rPr>
              <a:t>Кто я сегодня? </a:t>
            </a:r>
            <a:endParaRPr sz="2000">
              <a:solidFill>
                <a:srgbClr val="3C8C92"/>
              </a:solidFill>
            </a:endParaRPr>
          </a:p>
          <a:p>
            <a:pPr indent="-342900" lvl="0" marL="457200" rtl="0" algn="l">
              <a:lnSpc>
                <a:spcPct val="150000"/>
              </a:lnSpc>
              <a:spcBef>
                <a:spcPts val="360"/>
              </a:spcBef>
              <a:spcAft>
                <a:spcPts val="0"/>
              </a:spcAft>
              <a:buSzPts val="1800"/>
              <a:buChar char="-"/>
            </a:pPr>
            <a:r>
              <a:rPr lang="en-US" sz="2000">
                <a:solidFill>
                  <a:srgbClr val="3C8C92"/>
                </a:solidFill>
              </a:rPr>
              <a:t>Что дает эта информация?</a:t>
            </a:r>
            <a:endParaRPr sz="2000">
              <a:solidFill>
                <a:srgbClr val="3C8C92"/>
              </a:solidFill>
            </a:endParaRPr>
          </a:p>
          <a:p>
            <a:pPr indent="-342900" lvl="0" marL="457200" rtl="0" algn="l">
              <a:lnSpc>
                <a:spcPct val="150000"/>
              </a:lnSpc>
              <a:spcBef>
                <a:spcPts val="360"/>
              </a:spcBef>
              <a:spcAft>
                <a:spcPts val="0"/>
              </a:spcAft>
              <a:buSzPts val="1800"/>
              <a:buChar char="-"/>
            </a:pPr>
            <a:r>
              <a:rPr lang="en-US" sz="2000">
                <a:solidFill>
                  <a:srgbClr val="3C8C92"/>
                </a:solidFill>
              </a:rPr>
              <a:t>Какие знания я не использую?</a:t>
            </a:r>
            <a:endParaRPr/>
          </a:p>
          <a:p>
            <a:pPr indent="-228600" lvl="0" marL="457200" rtl="0" algn="l">
              <a:lnSpc>
                <a:spcPct val="150000"/>
              </a:lnSpc>
              <a:spcBef>
                <a:spcPts val="360"/>
              </a:spcBef>
              <a:spcAft>
                <a:spcPts val="0"/>
              </a:spcAft>
              <a:buSzPts val="1800"/>
              <a:buNone/>
            </a:pPr>
            <a:r>
              <a:t/>
            </a:r>
            <a:endParaRPr sz="2000">
              <a:solidFill>
                <a:srgbClr val="3C8C92"/>
              </a:solidFill>
            </a:endParaRPr>
          </a:p>
          <a:p>
            <a:pPr indent="-228600" lvl="0" marL="457200" rtl="0" algn="l">
              <a:lnSpc>
                <a:spcPct val="150000"/>
              </a:lnSpc>
              <a:spcBef>
                <a:spcPts val="360"/>
              </a:spcBef>
              <a:spcAft>
                <a:spcPts val="0"/>
              </a:spcAft>
              <a:buSzPts val="1800"/>
              <a:buNone/>
            </a:pPr>
            <a:r>
              <a:t/>
            </a:r>
            <a:endParaRPr sz="2000">
              <a:solidFill>
                <a:srgbClr val="3C8C92"/>
              </a:solidFill>
            </a:endParaRPr>
          </a:p>
          <a:p>
            <a:pPr indent="-342900" lvl="0" marL="457200" rtl="0" algn="l">
              <a:lnSpc>
                <a:spcPct val="150000"/>
              </a:lnSpc>
              <a:spcBef>
                <a:spcPts val="360"/>
              </a:spcBef>
              <a:spcAft>
                <a:spcPts val="0"/>
              </a:spcAft>
              <a:buSzPts val="1800"/>
              <a:buChar char="-"/>
            </a:pPr>
            <a:r>
              <a:rPr lang="en-US" sz="2000">
                <a:solidFill>
                  <a:srgbClr val="3C8C92"/>
                </a:solidFill>
              </a:rPr>
              <a:t>Инвентаризация и анализ: сильные и слабые стороны</a:t>
            </a:r>
            <a:endParaRPr/>
          </a:p>
          <a:p>
            <a:pPr indent="-228600" lvl="0" marL="457200" rtl="0" algn="l">
              <a:lnSpc>
                <a:spcPct val="100000"/>
              </a:lnSpc>
              <a:spcBef>
                <a:spcPts val="360"/>
              </a:spcBef>
              <a:spcAft>
                <a:spcPts val="0"/>
              </a:spcAft>
              <a:buSzPts val="1800"/>
              <a:buNone/>
            </a:pPr>
            <a:r>
              <a:t/>
            </a:r>
            <a:endParaRPr sz="20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4" name="Shape 144"/>
        <p:cNvGrpSpPr/>
        <p:nvPr/>
      </p:nvGrpSpPr>
      <p:grpSpPr>
        <a:xfrm>
          <a:off x="0" y="0"/>
          <a:ext cx="0" cy="0"/>
          <a:chOff x="0" y="0"/>
          <a:chExt cx="0" cy="0"/>
        </a:xfrm>
      </p:grpSpPr>
      <p:sp>
        <p:nvSpPr>
          <p:cNvPr id="145" name="Google Shape;145;p23"/>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000"/>
              <a:buFont typeface="Arial"/>
              <a:buNone/>
            </a:pPr>
            <a:r>
              <a:rPr b="0" i="0" lang="en-US" sz="3200" u="none">
                <a:solidFill>
                  <a:srgbClr val="3C8C92"/>
                </a:solidFill>
              </a:rPr>
              <a:t>Ценности. Хочу и делаю. Соответствие</a:t>
            </a:r>
            <a:endParaRPr sz="3200">
              <a:solidFill>
                <a:srgbClr val="3C8C92"/>
              </a:solidFill>
            </a:endParaRPr>
          </a:p>
        </p:txBody>
      </p:sp>
      <p:pic>
        <p:nvPicPr>
          <p:cNvPr id="146" name="Google Shape;146;p23"/>
          <p:cNvPicPr preferRelativeResize="0"/>
          <p:nvPr/>
        </p:nvPicPr>
        <p:blipFill rotWithShape="1">
          <a:blip r:embed="rId3">
            <a:alphaModFix/>
          </a:blip>
          <a:srcRect b="0" l="0" r="0" t="0"/>
          <a:stretch/>
        </p:blipFill>
        <p:spPr>
          <a:xfrm>
            <a:off x="1692275" y="1773237"/>
            <a:ext cx="5715000" cy="42481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 name="Shape 39"/>
        <p:cNvGrpSpPr/>
        <p:nvPr/>
      </p:nvGrpSpPr>
      <p:grpSpPr>
        <a:xfrm>
          <a:off x="0" y="0"/>
          <a:ext cx="0" cy="0"/>
          <a:chOff x="0" y="0"/>
          <a:chExt cx="0" cy="0"/>
        </a:xfrm>
      </p:grpSpPr>
      <p:sp>
        <p:nvSpPr>
          <p:cNvPr id="40" name="Google Shape;40;p6"/>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Arial"/>
              <a:buNone/>
            </a:pPr>
            <a:r>
              <a:rPr b="0" i="0" lang="en-US" sz="3200" u="none">
                <a:solidFill>
                  <a:srgbClr val="3C8C92"/>
                </a:solidFill>
              </a:rPr>
              <a:t>Про что вебинар</a:t>
            </a:r>
            <a:endParaRPr sz="3200">
              <a:solidFill>
                <a:srgbClr val="3C8C92"/>
              </a:solidFill>
            </a:endParaRPr>
          </a:p>
        </p:txBody>
      </p:sp>
      <p:sp>
        <p:nvSpPr>
          <p:cNvPr id="41" name="Google Shape;41;p6"/>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50000"/>
              </a:lnSpc>
              <a:spcBef>
                <a:spcPts val="0"/>
              </a:spcBef>
              <a:spcAft>
                <a:spcPts val="0"/>
              </a:spcAft>
              <a:buClr>
                <a:schemeClr val="dk1"/>
              </a:buClr>
              <a:buSzPts val="3200"/>
              <a:buFont typeface="Arial"/>
              <a:buChar char="•"/>
            </a:pPr>
            <a:r>
              <a:rPr b="0" i="0" lang="en-US" sz="2000" u="none" cap="none" strike="noStrike">
                <a:solidFill>
                  <a:srgbClr val="3C8C92"/>
                </a:solidFill>
              </a:rPr>
              <a:t>Про то, как сохранять силы при высоких темпах жизни</a:t>
            </a:r>
            <a:endParaRPr sz="2000">
              <a:solidFill>
                <a:srgbClr val="3C8C92"/>
              </a:solidFill>
            </a:endParaRPr>
          </a:p>
          <a:p>
            <a:pPr indent="-342900" lvl="0" marL="342900" marR="0" rtl="0" algn="l">
              <a:lnSpc>
                <a:spcPct val="150000"/>
              </a:lnSpc>
              <a:spcBef>
                <a:spcPts val="640"/>
              </a:spcBef>
              <a:spcAft>
                <a:spcPts val="0"/>
              </a:spcAft>
              <a:buClr>
                <a:schemeClr val="dk1"/>
              </a:buClr>
              <a:buSzPts val="3200"/>
              <a:buFont typeface="Arial"/>
              <a:buChar char="•"/>
            </a:pPr>
            <a:r>
              <a:rPr b="0" i="0" lang="en-US" sz="2000" u="none" cap="none" strike="noStrike">
                <a:solidFill>
                  <a:srgbClr val="3C8C92"/>
                </a:solidFill>
              </a:rPr>
              <a:t>Про то, как себя заряжать, когда силы на «0»</a:t>
            </a:r>
            <a:endParaRPr sz="2000">
              <a:solidFill>
                <a:srgbClr val="3C8C92"/>
              </a:solidFill>
            </a:endParaRPr>
          </a:p>
          <a:p>
            <a:pPr indent="-342900" lvl="0" marL="342900" marR="0" rtl="0" algn="l">
              <a:lnSpc>
                <a:spcPct val="150000"/>
              </a:lnSpc>
              <a:spcBef>
                <a:spcPts val="640"/>
              </a:spcBef>
              <a:spcAft>
                <a:spcPts val="0"/>
              </a:spcAft>
              <a:buClr>
                <a:schemeClr val="dk1"/>
              </a:buClr>
              <a:buSzPts val="3200"/>
              <a:buFont typeface="Arial"/>
              <a:buChar char="•"/>
            </a:pPr>
            <a:r>
              <a:rPr b="0" i="0" lang="en-US" sz="2000" u="none" cap="none" strike="noStrike">
                <a:solidFill>
                  <a:srgbClr val="3C8C92"/>
                </a:solidFill>
              </a:rPr>
              <a:t>Про то, как поддерживать баланс расход/доход ресурсов</a:t>
            </a:r>
            <a:endParaRPr sz="2000">
              <a:solidFill>
                <a:srgbClr val="3C8C92"/>
              </a:solidFill>
            </a:endParaRPr>
          </a:p>
          <a:p>
            <a:pPr indent="-342900" lvl="0" marL="342900" marR="0" rtl="0" algn="l">
              <a:lnSpc>
                <a:spcPct val="150000"/>
              </a:lnSpc>
              <a:spcBef>
                <a:spcPts val="640"/>
              </a:spcBef>
              <a:spcAft>
                <a:spcPts val="0"/>
              </a:spcAft>
              <a:buClr>
                <a:schemeClr val="dk1"/>
              </a:buClr>
              <a:buSzPts val="3200"/>
              <a:buFont typeface="Arial"/>
              <a:buChar char="•"/>
            </a:pPr>
            <a:r>
              <a:rPr b="0" i="0" lang="en-US" sz="2000" u="none" cap="none" strike="noStrike">
                <a:solidFill>
                  <a:srgbClr val="3C8C92"/>
                </a:solidFill>
              </a:rPr>
              <a:t>Про то, как быть в состоянии</a:t>
            </a:r>
            <a:r>
              <a:rPr lang="en-US" sz="2000">
                <a:solidFill>
                  <a:srgbClr val="3C8C92"/>
                </a:solidFill>
              </a:rPr>
              <a:t>, а не делать вид</a:t>
            </a:r>
            <a:endParaRPr b="0" i="0" sz="2000" u="none">
              <a:solidFill>
                <a:srgbClr val="3C8C92"/>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0" name="Shape 150"/>
        <p:cNvGrpSpPr/>
        <p:nvPr/>
      </p:nvGrpSpPr>
      <p:grpSpPr>
        <a:xfrm>
          <a:off x="0" y="0"/>
          <a:ext cx="0" cy="0"/>
          <a:chOff x="0" y="0"/>
          <a:chExt cx="0" cy="0"/>
        </a:xfrm>
      </p:grpSpPr>
      <p:sp>
        <p:nvSpPr>
          <p:cNvPr id="151" name="Google Shape;151;p24"/>
          <p:cNvSpPr txBox="1"/>
          <p:nvPr>
            <p:ph idx="4294967295" type="title"/>
          </p:nvPr>
        </p:nvSpPr>
        <p:spPr>
          <a:xfrm>
            <a:off x="457200" y="274637"/>
            <a:ext cx="8229600" cy="1143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2"/>
              </a:buClr>
              <a:buSzPts val="4000"/>
              <a:buFont typeface="Arial"/>
              <a:buNone/>
            </a:pPr>
            <a:r>
              <a:rPr b="0" i="0" lang="en-US" sz="3200" u="none" cap="none" strike="noStrike">
                <a:solidFill>
                  <a:srgbClr val="3C8C92"/>
                </a:solidFill>
              </a:rPr>
              <a:t>Как понять, что для меня ценно?</a:t>
            </a:r>
            <a:endParaRPr sz="3200">
              <a:solidFill>
                <a:srgbClr val="3C8C92"/>
              </a:solidFill>
            </a:endParaRPr>
          </a:p>
        </p:txBody>
      </p:sp>
      <p:sp>
        <p:nvSpPr>
          <p:cNvPr id="152" name="Google Shape;152;p24"/>
          <p:cNvSpPr txBox="1"/>
          <p:nvPr>
            <p:ph idx="4294967295" type="body"/>
          </p:nvPr>
        </p:nvSpPr>
        <p:spPr>
          <a:xfrm>
            <a:off x="457200" y="1600200"/>
            <a:ext cx="4038600" cy="45259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50000"/>
              </a:lnSpc>
              <a:spcBef>
                <a:spcPts val="0"/>
              </a:spcBef>
              <a:spcAft>
                <a:spcPts val="0"/>
              </a:spcAft>
              <a:buClr>
                <a:schemeClr val="dk1"/>
              </a:buClr>
              <a:buSzPts val="2400"/>
              <a:buFont typeface="Arial"/>
              <a:buChar char="•"/>
            </a:pPr>
            <a:r>
              <a:rPr b="0" i="0" lang="en-US" sz="2000" u="none">
                <a:solidFill>
                  <a:srgbClr val="3C8C92"/>
                </a:solidFill>
              </a:rPr>
              <a:t>Разделите лист на две колонки. </a:t>
            </a:r>
            <a:endParaRPr sz="2000">
              <a:solidFill>
                <a:srgbClr val="3C8C92"/>
              </a:solidFill>
            </a:endParaRPr>
          </a:p>
          <a:p>
            <a:pPr indent="-342900" lvl="0" marL="342900" marR="0" rtl="0" algn="l">
              <a:lnSpc>
                <a:spcPct val="150000"/>
              </a:lnSpc>
              <a:spcBef>
                <a:spcPts val="480"/>
              </a:spcBef>
              <a:spcAft>
                <a:spcPts val="0"/>
              </a:spcAft>
              <a:buClr>
                <a:schemeClr val="dk1"/>
              </a:buClr>
              <a:buSzPts val="2400"/>
              <a:buFont typeface="Arial"/>
              <a:buChar char="•"/>
            </a:pPr>
            <a:r>
              <a:rPr b="0" i="0" lang="en-US" sz="2000" u="none">
                <a:solidFill>
                  <a:srgbClr val="3C8C92"/>
                </a:solidFill>
              </a:rPr>
              <a:t>В левой колонке выпишите все, что </a:t>
            </a:r>
            <a:r>
              <a:rPr lang="en-US" sz="2000">
                <a:solidFill>
                  <a:srgbClr val="3C8C92"/>
                </a:solidFill>
              </a:rPr>
              <a:t>имеет для вас ценность</a:t>
            </a:r>
            <a:r>
              <a:rPr b="0" i="0" lang="en-US" sz="2000" u="none">
                <a:solidFill>
                  <a:srgbClr val="3C8C92"/>
                </a:solidFill>
              </a:rPr>
              <a:t>, что имеет для вас смысл, что приносит ощущение полноты жизни, все, что делает вас настоящими – вами.</a:t>
            </a:r>
            <a:endParaRPr sz="2000">
              <a:solidFill>
                <a:srgbClr val="3C8C92"/>
              </a:solidFill>
            </a:endParaRPr>
          </a:p>
        </p:txBody>
      </p:sp>
      <p:sp>
        <p:nvSpPr>
          <p:cNvPr id="153" name="Google Shape;153;p24"/>
          <p:cNvSpPr txBox="1"/>
          <p:nvPr>
            <p:ph idx="4294967295" type="body"/>
          </p:nvPr>
        </p:nvSpPr>
        <p:spPr>
          <a:xfrm>
            <a:off x="4648200" y="1600200"/>
            <a:ext cx="4038600" cy="45259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50000"/>
              </a:lnSpc>
              <a:spcBef>
                <a:spcPts val="0"/>
              </a:spcBef>
              <a:spcAft>
                <a:spcPts val="0"/>
              </a:spcAft>
              <a:buClr>
                <a:schemeClr val="dk1"/>
              </a:buClr>
              <a:buSzPts val="2400"/>
              <a:buFont typeface="Arial"/>
              <a:buChar char="•"/>
            </a:pPr>
            <a:r>
              <a:rPr b="0" i="0" lang="en-US" sz="2000" u="none">
                <a:solidFill>
                  <a:srgbClr val="3C8C92"/>
                </a:solidFill>
              </a:rPr>
              <a:t>В правой колонке запишите все, что вы делаете ежедневно, с понедельника по воскресенье, с утра до вечера, после пробуждения, в течение дня и перед сном. Запишите все действия, все дела, все рабочие проекты</a:t>
            </a:r>
            <a:r>
              <a:rPr b="0" i="0" lang="en-US" sz="2000" u="none">
                <a:solidFill>
                  <a:schemeClr val="dk1"/>
                </a:solidFill>
              </a:rPr>
              <a:t>.</a:t>
            </a:r>
            <a:endParaRPr sz="20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7" name="Shape 157"/>
        <p:cNvGrpSpPr/>
        <p:nvPr/>
      </p:nvGrpSpPr>
      <p:grpSpPr>
        <a:xfrm>
          <a:off x="0" y="0"/>
          <a:ext cx="0" cy="0"/>
          <a:chOff x="0" y="0"/>
          <a:chExt cx="0" cy="0"/>
        </a:xfrm>
      </p:grpSpPr>
      <p:sp>
        <p:nvSpPr>
          <p:cNvPr id="158" name="Google Shape;158;p25"/>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Arial"/>
              <a:buNone/>
            </a:pPr>
            <a:r>
              <a:rPr b="0" i="0" lang="en-US" sz="3200" u="none">
                <a:solidFill>
                  <a:srgbClr val="3C8C92"/>
                </a:solidFill>
              </a:rPr>
              <a:t>Что дальше?</a:t>
            </a:r>
            <a:endParaRPr sz="3200">
              <a:solidFill>
                <a:srgbClr val="3C8C92"/>
              </a:solidFill>
            </a:endParaRPr>
          </a:p>
        </p:txBody>
      </p:sp>
      <p:sp>
        <p:nvSpPr>
          <p:cNvPr id="159" name="Google Shape;159;p25"/>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50000"/>
              </a:lnSpc>
              <a:spcBef>
                <a:spcPts val="0"/>
              </a:spcBef>
              <a:spcAft>
                <a:spcPts val="0"/>
              </a:spcAft>
              <a:buClr>
                <a:schemeClr val="dk1"/>
              </a:buClr>
              <a:buSzPts val="3200"/>
              <a:buFont typeface="Arial"/>
              <a:buNone/>
            </a:pPr>
            <a:r>
              <a:rPr b="0" i="0" lang="en-US" sz="3200" u="none">
                <a:solidFill>
                  <a:schemeClr val="dk1"/>
                </a:solidFill>
                <a:latin typeface="Arial"/>
                <a:ea typeface="Arial"/>
                <a:cs typeface="Arial"/>
                <a:sym typeface="Arial"/>
              </a:rPr>
              <a:t>	</a:t>
            </a:r>
            <a:r>
              <a:rPr b="0" i="0" lang="en-US" sz="2000" u="none">
                <a:solidFill>
                  <a:srgbClr val="3C8C92"/>
                </a:solidFill>
              </a:rPr>
              <a:t>На обороте листа напишите ответы на следующие вопросы:</a:t>
            </a:r>
            <a:endParaRPr sz="2000">
              <a:solidFill>
                <a:srgbClr val="3C8C92"/>
              </a:solidFill>
            </a:endParaRPr>
          </a:p>
          <a:p>
            <a:pPr indent="-342900" lvl="0" marL="342900" marR="0" rtl="0" algn="l">
              <a:lnSpc>
                <a:spcPct val="150000"/>
              </a:lnSpc>
              <a:spcBef>
                <a:spcPts val="640"/>
              </a:spcBef>
              <a:spcAft>
                <a:spcPts val="0"/>
              </a:spcAft>
              <a:buClr>
                <a:schemeClr val="dk1"/>
              </a:buClr>
              <a:buSzPts val="3200"/>
              <a:buFont typeface="Arial"/>
              <a:buChar char="•"/>
            </a:pPr>
            <a:r>
              <a:rPr b="0" i="0" lang="en-US" sz="2000" u="none">
                <a:solidFill>
                  <a:srgbClr val="3C8C92"/>
                </a:solidFill>
              </a:rPr>
              <a:t>Хочу ли я что-то изменить?</a:t>
            </a:r>
            <a:endParaRPr sz="2000">
              <a:solidFill>
                <a:srgbClr val="3C8C92"/>
              </a:solidFill>
            </a:endParaRPr>
          </a:p>
          <a:p>
            <a:pPr indent="-342900" lvl="0" marL="342900" marR="0" rtl="0" algn="l">
              <a:lnSpc>
                <a:spcPct val="150000"/>
              </a:lnSpc>
              <a:spcBef>
                <a:spcPts val="640"/>
              </a:spcBef>
              <a:spcAft>
                <a:spcPts val="0"/>
              </a:spcAft>
              <a:buClr>
                <a:schemeClr val="dk1"/>
              </a:buClr>
              <a:buSzPts val="3200"/>
              <a:buFont typeface="Arial"/>
              <a:buChar char="•"/>
            </a:pPr>
            <a:r>
              <a:rPr b="0" i="0" lang="en-US" sz="2000" u="none">
                <a:solidFill>
                  <a:srgbClr val="3C8C92"/>
                </a:solidFill>
              </a:rPr>
              <a:t>Как именно будет выглядеть вариант, к которому хочу приблизиться? </a:t>
            </a:r>
            <a:endParaRPr sz="2000">
              <a:solidFill>
                <a:srgbClr val="3C8C92"/>
              </a:solidFill>
            </a:endParaRPr>
          </a:p>
          <a:p>
            <a:pPr indent="-342900" lvl="0" marL="342900" marR="0" rtl="0" algn="l">
              <a:lnSpc>
                <a:spcPct val="150000"/>
              </a:lnSpc>
              <a:spcBef>
                <a:spcPts val="640"/>
              </a:spcBef>
              <a:spcAft>
                <a:spcPts val="0"/>
              </a:spcAft>
              <a:buClr>
                <a:schemeClr val="dk1"/>
              </a:buClr>
              <a:buSzPts val="3200"/>
              <a:buFont typeface="Arial"/>
              <a:buChar char="•"/>
            </a:pPr>
            <a:r>
              <a:rPr b="0" i="0" lang="en-US" sz="2000" u="none">
                <a:solidFill>
                  <a:srgbClr val="3C8C92"/>
                </a:solidFill>
              </a:rPr>
              <a:t>Что могу сделать для этого?</a:t>
            </a:r>
            <a:endParaRPr sz="2000">
              <a:solidFill>
                <a:srgbClr val="3C8C92"/>
              </a:solidFill>
            </a:endParaRPr>
          </a:p>
          <a:p>
            <a:pPr indent="-342900" lvl="0" marL="342900" marR="0" rtl="0" algn="l">
              <a:lnSpc>
                <a:spcPct val="150000"/>
              </a:lnSpc>
              <a:spcBef>
                <a:spcPts val="640"/>
              </a:spcBef>
              <a:spcAft>
                <a:spcPts val="0"/>
              </a:spcAft>
              <a:buClr>
                <a:schemeClr val="dk1"/>
              </a:buClr>
              <a:buSzPts val="3200"/>
              <a:buFont typeface="Arial"/>
              <a:buChar char="•"/>
            </a:pPr>
            <a:r>
              <a:rPr b="0" i="0" lang="en-US" sz="2000" u="none">
                <a:solidFill>
                  <a:srgbClr val="3C8C92"/>
                </a:solidFill>
              </a:rPr>
              <a:t>Что сделаю? </a:t>
            </a:r>
            <a:endParaRPr sz="2000">
              <a:solidFill>
                <a:srgbClr val="3C8C92"/>
              </a:solidFill>
            </a:endParaRPr>
          </a:p>
          <a:p>
            <a:pPr indent="-342900" lvl="0" marL="342900" marR="0" rtl="0" algn="l">
              <a:lnSpc>
                <a:spcPct val="150000"/>
              </a:lnSpc>
              <a:spcBef>
                <a:spcPts val="640"/>
              </a:spcBef>
              <a:spcAft>
                <a:spcPts val="0"/>
              </a:spcAft>
              <a:buClr>
                <a:schemeClr val="dk1"/>
              </a:buClr>
              <a:buSzPts val="3200"/>
              <a:buFont typeface="Arial"/>
              <a:buChar char="•"/>
            </a:pPr>
            <a:r>
              <a:rPr b="0" i="0" lang="en-US" sz="2000" u="none">
                <a:solidFill>
                  <a:srgbClr val="3C8C92"/>
                </a:solidFill>
              </a:rPr>
              <a:t>Когда?</a:t>
            </a:r>
            <a:endParaRPr sz="2000">
              <a:solidFill>
                <a:srgbClr val="3C8C92"/>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6"/>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sz="3200">
                <a:solidFill>
                  <a:srgbClr val="3C8C92"/>
                </a:solidFill>
              </a:rPr>
              <a:t>Эмоции</a:t>
            </a:r>
            <a:endParaRPr sz="3200">
              <a:solidFill>
                <a:srgbClr val="3C8C92"/>
              </a:solidFill>
            </a:endParaRPr>
          </a:p>
        </p:txBody>
      </p:sp>
      <p:pic>
        <p:nvPicPr>
          <p:cNvPr id="166" name="Google Shape;166;p26"/>
          <p:cNvPicPr preferRelativeResize="0"/>
          <p:nvPr/>
        </p:nvPicPr>
        <p:blipFill rotWithShape="1">
          <a:blip r:embed="rId3">
            <a:alphaModFix/>
          </a:blip>
          <a:srcRect b="0" l="0" r="0" t="0"/>
          <a:stretch/>
        </p:blipFill>
        <p:spPr>
          <a:xfrm>
            <a:off x="1180729" y="1176289"/>
            <a:ext cx="7270811" cy="454093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7"/>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sz="3200">
                <a:solidFill>
                  <a:srgbClr val="3C8C92"/>
                </a:solidFill>
              </a:rPr>
              <a:t>Эмоции</a:t>
            </a:r>
            <a:endParaRPr sz="3200">
              <a:solidFill>
                <a:srgbClr val="3C8C92"/>
              </a:solidFill>
            </a:endParaRPr>
          </a:p>
        </p:txBody>
      </p:sp>
      <p:sp>
        <p:nvSpPr>
          <p:cNvPr id="172" name="Google Shape;172;p27"/>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342900" lvl="0" marL="457200" rtl="0" algn="l">
              <a:lnSpc>
                <a:spcPct val="150000"/>
              </a:lnSpc>
              <a:spcBef>
                <a:spcPts val="360"/>
              </a:spcBef>
              <a:spcAft>
                <a:spcPts val="0"/>
              </a:spcAft>
              <a:buSzPts val="1800"/>
              <a:buChar char="•"/>
            </a:pPr>
            <a:r>
              <a:rPr lang="en-US" sz="1600">
                <a:solidFill>
                  <a:srgbClr val="3C8C92"/>
                </a:solidFill>
              </a:rPr>
              <a:t>Эмоциональная боль также ощутима как физическая, последствия проявляются телесно</a:t>
            </a:r>
            <a:endParaRPr/>
          </a:p>
          <a:p>
            <a:pPr indent="-342900" lvl="0" marL="457200" rtl="0" algn="l">
              <a:lnSpc>
                <a:spcPct val="150000"/>
              </a:lnSpc>
              <a:spcBef>
                <a:spcPts val="360"/>
              </a:spcBef>
              <a:spcAft>
                <a:spcPts val="0"/>
              </a:spcAft>
              <a:buSzPts val="1800"/>
              <a:buChar char="•"/>
            </a:pPr>
            <a:r>
              <a:rPr lang="en-US" sz="1600">
                <a:solidFill>
                  <a:srgbClr val="3C8C92"/>
                </a:solidFill>
              </a:rPr>
              <a:t>Ключ к тому, чтобы справиться с эмоциональным страданием – желание разобраться с ним, открыться ему в моменте, наблюдать, дать возможность развернуться этой истории </a:t>
            </a:r>
            <a:endParaRPr/>
          </a:p>
          <a:p>
            <a:pPr indent="-342900" lvl="0" marL="457200" rtl="0" algn="l">
              <a:lnSpc>
                <a:spcPct val="150000"/>
              </a:lnSpc>
              <a:spcBef>
                <a:spcPts val="360"/>
              </a:spcBef>
              <a:spcAft>
                <a:spcPts val="0"/>
              </a:spcAft>
              <a:buSzPts val="1800"/>
              <a:buChar char="•"/>
            </a:pPr>
            <a:r>
              <a:rPr lang="en-US" sz="1600">
                <a:solidFill>
                  <a:srgbClr val="3C8C92"/>
                </a:solidFill>
              </a:rPr>
              <a:t>Развилка: избегание сильных эмоций или вливание в них</a:t>
            </a:r>
            <a:endParaRPr/>
          </a:p>
          <a:p>
            <a:pPr indent="-342900" lvl="0" marL="457200" rtl="0" algn="l">
              <a:lnSpc>
                <a:spcPct val="150000"/>
              </a:lnSpc>
              <a:spcBef>
                <a:spcPts val="360"/>
              </a:spcBef>
              <a:spcAft>
                <a:spcPts val="0"/>
              </a:spcAft>
              <a:buSzPts val="1800"/>
              <a:buChar char="•"/>
            </a:pPr>
            <a:r>
              <a:rPr lang="en-US" sz="1600">
                <a:solidFill>
                  <a:srgbClr val="3C8C92"/>
                </a:solidFill>
              </a:rPr>
              <a:t>Важно стремиться к целостному восприятию</a:t>
            </a:r>
            <a:endParaRPr/>
          </a:p>
          <a:p>
            <a:pPr indent="-342900" lvl="0" marL="457200" rtl="0" algn="l">
              <a:lnSpc>
                <a:spcPct val="150000"/>
              </a:lnSpc>
              <a:spcBef>
                <a:spcPts val="360"/>
              </a:spcBef>
              <a:spcAft>
                <a:spcPts val="0"/>
              </a:spcAft>
              <a:buSzPts val="1800"/>
              <a:buChar char="•"/>
            </a:pPr>
            <a:r>
              <a:rPr lang="en-US" sz="1600">
                <a:solidFill>
                  <a:srgbClr val="3C8C92"/>
                </a:solidFill>
              </a:rPr>
              <a:t>Потому что эмоции – это сигналы, сообщают нам что-то важное о нас самих (также как и физические ощущения)</a:t>
            </a:r>
            <a:endParaRPr sz="1600">
              <a:solidFill>
                <a:srgbClr val="3C8C92"/>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8"/>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sz="3200">
                <a:solidFill>
                  <a:srgbClr val="3C8C92"/>
                </a:solidFill>
              </a:rPr>
              <a:t>Как работать с эмоциями?</a:t>
            </a:r>
            <a:endParaRPr sz="3200">
              <a:solidFill>
                <a:srgbClr val="3C8C92"/>
              </a:solidFill>
            </a:endParaRPr>
          </a:p>
        </p:txBody>
      </p:sp>
      <p:sp>
        <p:nvSpPr>
          <p:cNvPr id="178" name="Google Shape;178;p28"/>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342900" lvl="0" marL="457200" rtl="0" algn="l">
              <a:lnSpc>
                <a:spcPct val="150000"/>
              </a:lnSpc>
              <a:spcBef>
                <a:spcPts val="360"/>
              </a:spcBef>
              <a:spcAft>
                <a:spcPts val="0"/>
              </a:spcAft>
              <a:buSzPts val="1800"/>
              <a:buChar char="•"/>
            </a:pPr>
            <a:r>
              <a:rPr lang="en-US" sz="1600">
                <a:solidFill>
                  <a:srgbClr val="3C8C92"/>
                </a:solidFill>
              </a:rPr>
              <a:t>Осознать, что эмоциональная боль состоит из двух компонентов:</a:t>
            </a:r>
            <a:endParaRPr/>
          </a:p>
          <a:p>
            <a:pPr indent="-342900" lvl="0" marL="457200" rtl="0" algn="l">
              <a:lnSpc>
                <a:spcPct val="150000"/>
              </a:lnSpc>
              <a:spcBef>
                <a:spcPts val="360"/>
              </a:spcBef>
              <a:spcAft>
                <a:spcPts val="0"/>
              </a:spcAft>
              <a:buSzPts val="1800"/>
              <a:buChar char="•"/>
            </a:pPr>
            <a:r>
              <a:rPr lang="en-US" sz="1600">
                <a:solidFill>
                  <a:srgbClr val="3C8C92"/>
                </a:solidFill>
              </a:rPr>
              <a:t>Область эмоций</a:t>
            </a:r>
            <a:endParaRPr/>
          </a:p>
          <a:p>
            <a:pPr indent="-342900" lvl="0" marL="457200" rtl="0" algn="l">
              <a:lnSpc>
                <a:spcPct val="150000"/>
              </a:lnSpc>
              <a:spcBef>
                <a:spcPts val="360"/>
              </a:spcBef>
              <a:spcAft>
                <a:spcPts val="0"/>
              </a:spcAft>
              <a:buSzPts val="1800"/>
              <a:buChar char="•"/>
            </a:pPr>
            <a:r>
              <a:rPr lang="en-US" sz="1600">
                <a:solidFill>
                  <a:srgbClr val="3C8C92"/>
                </a:solidFill>
              </a:rPr>
              <a:t>Область ситуации/проблемы</a:t>
            </a:r>
            <a:endParaRPr/>
          </a:p>
          <a:p>
            <a:pPr indent="-342900" lvl="0" marL="457200" rtl="0" algn="l">
              <a:lnSpc>
                <a:spcPct val="150000"/>
              </a:lnSpc>
              <a:spcBef>
                <a:spcPts val="360"/>
              </a:spcBef>
              <a:spcAft>
                <a:spcPts val="0"/>
              </a:spcAft>
              <a:buSzPts val="1800"/>
              <a:buChar char="•"/>
            </a:pPr>
            <a:r>
              <a:rPr lang="en-US" sz="1600">
                <a:solidFill>
                  <a:srgbClr val="3C8C92"/>
                </a:solidFill>
              </a:rPr>
              <a:t>Важно разделить эти составляющие и проанализировать их отдельно</a:t>
            </a:r>
            <a:endParaRPr/>
          </a:p>
          <a:p>
            <a:pPr indent="-342900" lvl="0" marL="457200" rtl="0" algn="l">
              <a:lnSpc>
                <a:spcPct val="150000"/>
              </a:lnSpc>
              <a:spcBef>
                <a:spcPts val="360"/>
              </a:spcBef>
              <a:spcAft>
                <a:spcPts val="0"/>
              </a:spcAft>
              <a:buSzPts val="1800"/>
              <a:buChar char="•"/>
            </a:pPr>
            <a:r>
              <a:rPr lang="en-US" sz="1600">
                <a:solidFill>
                  <a:srgbClr val="3C8C92"/>
                </a:solidFill>
              </a:rPr>
              <a:t>Анализ эмоций: </a:t>
            </a:r>
            <a:endParaRPr/>
          </a:p>
          <a:p>
            <a:pPr indent="-342900" lvl="0" marL="457200" rtl="0" algn="l">
              <a:lnSpc>
                <a:spcPct val="150000"/>
              </a:lnSpc>
              <a:spcBef>
                <a:spcPts val="360"/>
              </a:spcBef>
              <a:spcAft>
                <a:spcPts val="0"/>
              </a:spcAft>
              <a:buSzPts val="1800"/>
              <a:buChar char="•"/>
            </a:pPr>
            <a:r>
              <a:rPr lang="en-US" sz="1600">
                <a:solidFill>
                  <a:srgbClr val="3C8C92"/>
                </a:solidFill>
              </a:rPr>
              <a:t>Наблюдаем за чувствами и мыслями с позиции внимательности</a:t>
            </a:r>
            <a:endParaRPr/>
          </a:p>
          <a:p>
            <a:pPr indent="-342900" lvl="0" marL="457200" rtl="0" algn="l">
              <a:lnSpc>
                <a:spcPct val="150000"/>
              </a:lnSpc>
              <a:spcBef>
                <a:spcPts val="360"/>
              </a:spcBef>
              <a:spcAft>
                <a:spcPts val="0"/>
              </a:spcAft>
              <a:buSzPts val="1800"/>
              <a:buChar char="•"/>
            </a:pPr>
            <a:r>
              <a:rPr lang="en-US" sz="1600">
                <a:solidFill>
                  <a:srgbClr val="3C8C92"/>
                </a:solidFill>
              </a:rPr>
              <a:t>Разотождествляемся с эмоциями (я испытываю…)</a:t>
            </a:r>
            <a:endParaRPr/>
          </a:p>
          <a:p>
            <a:pPr indent="-342900" lvl="0" marL="457200" rtl="0" algn="l">
              <a:lnSpc>
                <a:spcPct val="150000"/>
              </a:lnSpc>
              <a:spcBef>
                <a:spcPts val="360"/>
              </a:spcBef>
              <a:spcAft>
                <a:spcPts val="0"/>
              </a:spcAft>
              <a:buSzPts val="1800"/>
              <a:buChar char="•"/>
            </a:pPr>
            <a:r>
              <a:rPr lang="en-US" sz="1600">
                <a:solidFill>
                  <a:srgbClr val="3C8C92"/>
                </a:solidFill>
              </a:rPr>
              <a:t>Окружаем эмоцию вниманием и заботой любящего родителя и тем самым даем возможность ей успокоиться (это ещё называется «обрамлением»)</a:t>
            </a:r>
            <a:endParaRPr/>
          </a:p>
          <a:p>
            <a:pPr indent="0" lvl="0" marL="114300" rtl="0" algn="l">
              <a:lnSpc>
                <a:spcPct val="150000"/>
              </a:lnSpc>
              <a:spcBef>
                <a:spcPts val="360"/>
              </a:spcBef>
              <a:spcAft>
                <a:spcPts val="0"/>
              </a:spcAft>
              <a:buSzPts val="1800"/>
              <a:buNone/>
            </a:pPr>
            <a:r>
              <a:t/>
            </a:r>
            <a:endParaRPr sz="1600">
              <a:solidFill>
                <a:srgbClr val="3C8C92"/>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9"/>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br>
              <a:rPr lang="en-US" sz="3200">
                <a:solidFill>
                  <a:srgbClr val="3C8C92"/>
                </a:solidFill>
              </a:rPr>
            </a:br>
            <a:r>
              <a:rPr lang="en-US" sz="3200">
                <a:solidFill>
                  <a:srgbClr val="3C8C92"/>
                </a:solidFill>
              </a:rPr>
              <a:t>Как работать с эмоциями? </a:t>
            </a:r>
            <a:br>
              <a:rPr lang="en-US" sz="3200">
                <a:solidFill>
                  <a:srgbClr val="3C8C92"/>
                </a:solidFill>
              </a:rPr>
            </a:br>
            <a:r>
              <a:rPr lang="en-US" sz="3200">
                <a:solidFill>
                  <a:srgbClr val="3C8C92"/>
                </a:solidFill>
              </a:rPr>
              <a:t>Короткая практика</a:t>
            </a:r>
            <a:br>
              <a:rPr lang="en-US" sz="3200">
                <a:solidFill>
                  <a:srgbClr val="3C8C92"/>
                </a:solidFill>
              </a:rPr>
            </a:br>
            <a:endParaRPr sz="3200">
              <a:solidFill>
                <a:srgbClr val="3C8C92"/>
              </a:solidFill>
            </a:endParaRPr>
          </a:p>
        </p:txBody>
      </p:sp>
      <p:sp>
        <p:nvSpPr>
          <p:cNvPr id="184" name="Google Shape;184;p29"/>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342900" lvl="0" marL="457200" rtl="0" algn="l">
              <a:lnSpc>
                <a:spcPct val="100000"/>
              </a:lnSpc>
              <a:spcBef>
                <a:spcPts val="360"/>
              </a:spcBef>
              <a:spcAft>
                <a:spcPts val="0"/>
              </a:spcAft>
              <a:buClr>
                <a:schemeClr val="dk1"/>
              </a:buClr>
              <a:buSzPts val="1800"/>
              <a:buChar char="•"/>
            </a:pPr>
            <a:r>
              <a:rPr lang="en-US" sz="1800">
                <a:solidFill>
                  <a:srgbClr val="3C8C92"/>
                </a:solidFill>
              </a:rPr>
              <a:t>Перенесите внимание на тело</a:t>
            </a:r>
            <a:endParaRPr/>
          </a:p>
          <a:p>
            <a:pPr indent="-342900" lvl="0" marL="457200" rtl="0" algn="l">
              <a:lnSpc>
                <a:spcPct val="100000"/>
              </a:lnSpc>
              <a:spcBef>
                <a:spcPts val="360"/>
              </a:spcBef>
              <a:spcAft>
                <a:spcPts val="0"/>
              </a:spcAft>
              <a:buClr>
                <a:schemeClr val="dk1"/>
              </a:buClr>
              <a:buSzPts val="1800"/>
              <a:buChar char="•"/>
            </a:pPr>
            <a:r>
              <a:rPr lang="en-US" sz="1800">
                <a:solidFill>
                  <a:srgbClr val="3C8C92"/>
                </a:solidFill>
              </a:rPr>
              <a:t>Перенесите фокус внимания на дыхание</a:t>
            </a:r>
            <a:endParaRPr/>
          </a:p>
          <a:p>
            <a:pPr indent="-342900" lvl="0" marL="457200" rtl="0" algn="l">
              <a:lnSpc>
                <a:spcPct val="100000"/>
              </a:lnSpc>
              <a:spcBef>
                <a:spcPts val="360"/>
              </a:spcBef>
              <a:spcAft>
                <a:spcPts val="0"/>
              </a:spcAft>
              <a:buClr>
                <a:schemeClr val="dk1"/>
              </a:buClr>
              <a:buSzPts val="1800"/>
              <a:buChar char="•"/>
            </a:pPr>
            <a:r>
              <a:rPr lang="en-US" sz="1800">
                <a:solidFill>
                  <a:srgbClr val="3C8C92"/>
                </a:solidFill>
              </a:rPr>
              <a:t>Осознайте эмоцию и дайте ей название</a:t>
            </a:r>
            <a:endParaRPr/>
          </a:p>
          <a:p>
            <a:pPr indent="-342900" lvl="0" marL="457200" rtl="0" algn="l">
              <a:lnSpc>
                <a:spcPct val="100000"/>
              </a:lnSpc>
              <a:spcBef>
                <a:spcPts val="360"/>
              </a:spcBef>
              <a:spcAft>
                <a:spcPts val="0"/>
              </a:spcAft>
              <a:buClr>
                <a:schemeClr val="dk1"/>
              </a:buClr>
              <a:buSzPts val="1800"/>
              <a:buChar char="•"/>
            </a:pPr>
            <a:r>
              <a:rPr lang="en-US" sz="1800">
                <a:solidFill>
                  <a:srgbClr val="3C8C92"/>
                </a:solidFill>
              </a:rPr>
              <a:t>Почувствуйте, где эмоция поселилась в теле</a:t>
            </a:r>
            <a:endParaRPr/>
          </a:p>
          <a:p>
            <a:pPr indent="-342900" lvl="0" marL="457200" rtl="0" algn="l">
              <a:lnSpc>
                <a:spcPct val="100000"/>
              </a:lnSpc>
              <a:spcBef>
                <a:spcPts val="360"/>
              </a:spcBef>
              <a:spcAft>
                <a:spcPts val="0"/>
              </a:spcAft>
              <a:buClr>
                <a:schemeClr val="dk1"/>
              </a:buClr>
              <a:buSzPts val="1800"/>
              <a:buChar char="•"/>
            </a:pPr>
            <a:r>
              <a:rPr lang="en-US" sz="1800">
                <a:solidFill>
                  <a:srgbClr val="3C8C92"/>
                </a:solidFill>
              </a:rPr>
              <a:t>Какие границы у этого ощущения</a:t>
            </a:r>
            <a:endParaRPr/>
          </a:p>
          <a:p>
            <a:pPr indent="-342900" lvl="0" marL="457200" rtl="0" algn="l">
              <a:lnSpc>
                <a:spcPct val="100000"/>
              </a:lnSpc>
              <a:spcBef>
                <a:spcPts val="360"/>
              </a:spcBef>
              <a:spcAft>
                <a:spcPts val="0"/>
              </a:spcAft>
              <a:buClr>
                <a:schemeClr val="dk1"/>
              </a:buClr>
              <a:buSzPts val="1800"/>
              <a:buChar char="•"/>
            </a:pPr>
            <a:r>
              <a:rPr lang="en-US" sz="1800">
                <a:solidFill>
                  <a:srgbClr val="3C8C92"/>
                </a:solidFill>
              </a:rPr>
              <a:t>Смягчите эти границы</a:t>
            </a:r>
            <a:endParaRPr/>
          </a:p>
          <a:p>
            <a:pPr indent="-342900" lvl="0" marL="457200" rtl="0" algn="l">
              <a:lnSpc>
                <a:spcPct val="100000"/>
              </a:lnSpc>
              <a:spcBef>
                <a:spcPts val="360"/>
              </a:spcBef>
              <a:spcAft>
                <a:spcPts val="0"/>
              </a:spcAft>
              <a:buClr>
                <a:schemeClr val="dk1"/>
              </a:buClr>
              <a:buSzPts val="1800"/>
              <a:buChar char="•"/>
            </a:pPr>
            <a:r>
              <a:rPr lang="en-US" sz="1800">
                <a:solidFill>
                  <a:srgbClr val="3C8C92"/>
                </a:solidFill>
              </a:rPr>
              <a:t>Дайте себе немного тепла и заботы</a:t>
            </a:r>
            <a:endParaRPr/>
          </a:p>
          <a:p>
            <a:pPr indent="-342900" lvl="0" marL="457200" rtl="0" algn="l">
              <a:lnSpc>
                <a:spcPct val="100000"/>
              </a:lnSpc>
              <a:spcBef>
                <a:spcPts val="360"/>
              </a:spcBef>
              <a:spcAft>
                <a:spcPts val="0"/>
              </a:spcAft>
              <a:buClr>
                <a:schemeClr val="dk1"/>
              </a:buClr>
              <a:buSzPts val="1800"/>
              <a:buChar char="•"/>
            </a:pPr>
            <a:r>
              <a:rPr lang="en-US" sz="1800">
                <a:solidFill>
                  <a:srgbClr val="3C8C92"/>
                </a:solidFill>
              </a:rPr>
              <a:t>Расслабляйте напряжение</a:t>
            </a:r>
            <a:endParaRPr/>
          </a:p>
          <a:p>
            <a:pPr indent="-342900" lvl="0" marL="457200" rtl="0" algn="l">
              <a:lnSpc>
                <a:spcPct val="100000"/>
              </a:lnSpc>
              <a:spcBef>
                <a:spcPts val="360"/>
              </a:spcBef>
              <a:spcAft>
                <a:spcPts val="0"/>
              </a:spcAft>
              <a:buClr>
                <a:schemeClr val="dk1"/>
              </a:buClr>
              <a:buSzPts val="1800"/>
              <a:buChar char="•"/>
            </a:pPr>
            <a:r>
              <a:rPr lang="en-US" sz="1800">
                <a:solidFill>
                  <a:srgbClr val="3C8C92"/>
                </a:solidFill>
              </a:rPr>
              <a:t>Задайте себе вопрос «Что сейчас для меня важно?»</a:t>
            </a:r>
            <a:endParaRPr/>
          </a:p>
          <a:p>
            <a:pPr indent="-228600" lvl="0" marL="457200" rtl="0" algn="l">
              <a:lnSpc>
                <a:spcPct val="100000"/>
              </a:lnSpc>
              <a:spcBef>
                <a:spcPts val="360"/>
              </a:spcBef>
              <a:spcAft>
                <a:spcPts val="0"/>
              </a:spcAft>
              <a:buClr>
                <a:schemeClr val="dk1"/>
              </a:buClr>
              <a:buSzPts val="1800"/>
              <a:buNone/>
            </a:pPr>
            <a:r>
              <a:t/>
            </a:r>
            <a:endParaRPr/>
          </a:p>
          <a:p>
            <a:pPr indent="-228600" lvl="0" marL="457200" rtl="0" algn="l">
              <a:lnSpc>
                <a:spcPct val="100000"/>
              </a:lnSpc>
              <a:spcBef>
                <a:spcPts val="360"/>
              </a:spcBef>
              <a:spcAft>
                <a:spcPts val="0"/>
              </a:spcAft>
              <a:buClr>
                <a:schemeClr val="dk1"/>
              </a:buClr>
              <a:buSzPts val="1800"/>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pic>
        <p:nvPicPr>
          <p:cNvPr id="189" name="Google Shape;189;p30"/>
          <p:cNvPicPr preferRelativeResize="0"/>
          <p:nvPr/>
        </p:nvPicPr>
        <p:blipFill rotWithShape="1">
          <a:blip r:embed="rId3">
            <a:alphaModFix/>
          </a:blip>
          <a:srcRect b="0" l="0" r="0" t="0"/>
          <a:stretch/>
        </p:blipFill>
        <p:spPr>
          <a:xfrm>
            <a:off x="2325950" y="514905"/>
            <a:ext cx="4616388" cy="5894773"/>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3" name="Shape 193"/>
        <p:cNvGrpSpPr/>
        <p:nvPr/>
      </p:nvGrpSpPr>
      <p:grpSpPr>
        <a:xfrm>
          <a:off x="0" y="0"/>
          <a:ext cx="0" cy="0"/>
          <a:chOff x="0" y="0"/>
          <a:chExt cx="0" cy="0"/>
        </a:xfrm>
      </p:grpSpPr>
      <p:sp>
        <p:nvSpPr>
          <p:cNvPr id="194" name="Google Shape;194;p31"/>
          <p:cNvSpPr txBox="1"/>
          <p:nvPr>
            <p:ph type="title"/>
          </p:nvPr>
        </p:nvSpPr>
        <p:spPr>
          <a:xfrm>
            <a:off x="639300" y="263000"/>
            <a:ext cx="79623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000"/>
              <a:buFont typeface="Arial"/>
              <a:buNone/>
            </a:pPr>
            <a:r>
              <a:rPr lang="en-US" sz="3200">
                <a:solidFill>
                  <a:srgbClr val="3C8C92"/>
                </a:solidFill>
              </a:rPr>
              <a:t>Тело+голова+ценности</a:t>
            </a:r>
            <a:endParaRPr sz="3200">
              <a:solidFill>
                <a:srgbClr val="3C8C92"/>
              </a:solidFill>
            </a:endParaRPr>
          </a:p>
          <a:p>
            <a:pPr indent="0" lvl="0" marL="0" rtl="0" algn="ctr">
              <a:lnSpc>
                <a:spcPct val="100000"/>
              </a:lnSpc>
              <a:spcBef>
                <a:spcPts val="0"/>
              </a:spcBef>
              <a:spcAft>
                <a:spcPts val="0"/>
              </a:spcAft>
              <a:buClr>
                <a:schemeClr val="dk2"/>
              </a:buClr>
              <a:buSzPts val="4000"/>
              <a:buFont typeface="Arial"/>
              <a:buNone/>
            </a:pPr>
            <a:r>
              <a:rPr lang="en-US" sz="3200">
                <a:solidFill>
                  <a:srgbClr val="3C8C92"/>
                </a:solidFill>
              </a:rPr>
              <a:t>Ч</a:t>
            </a:r>
            <a:r>
              <a:rPr b="0" i="0" lang="en-US" sz="3200" u="none">
                <a:solidFill>
                  <a:srgbClr val="3C8C92"/>
                </a:solidFill>
              </a:rPr>
              <a:t>то меняется?</a:t>
            </a:r>
            <a:endParaRPr sz="3200">
              <a:solidFill>
                <a:srgbClr val="3C8C92"/>
              </a:solidFill>
            </a:endParaRPr>
          </a:p>
        </p:txBody>
      </p:sp>
      <p:pic>
        <p:nvPicPr>
          <p:cNvPr id="195" name="Google Shape;195;p31"/>
          <p:cNvPicPr preferRelativeResize="0"/>
          <p:nvPr/>
        </p:nvPicPr>
        <p:blipFill rotWithShape="1">
          <a:blip r:embed="rId3">
            <a:alphaModFix/>
          </a:blip>
          <a:srcRect b="0" l="0" r="0" t="0"/>
          <a:stretch/>
        </p:blipFill>
        <p:spPr>
          <a:xfrm>
            <a:off x="971550" y="1628775"/>
            <a:ext cx="7048500" cy="4735512"/>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2"/>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sz="3200">
                <a:solidFill>
                  <a:srgbClr val="3C8C92"/>
                </a:solidFill>
              </a:rPr>
              <a:t>Цельность/Состояние</a:t>
            </a:r>
            <a:endParaRPr sz="3200">
              <a:solidFill>
                <a:srgbClr val="3C8C92"/>
              </a:solidFill>
            </a:endParaRPr>
          </a:p>
        </p:txBody>
      </p:sp>
      <p:sp>
        <p:nvSpPr>
          <p:cNvPr id="202" name="Google Shape;202;p32"/>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342900" lvl="0" marL="457200" rtl="0" algn="l">
              <a:lnSpc>
                <a:spcPct val="150000"/>
              </a:lnSpc>
              <a:spcBef>
                <a:spcPts val="360"/>
              </a:spcBef>
              <a:spcAft>
                <a:spcPts val="0"/>
              </a:spcAft>
              <a:buSzPts val="1800"/>
              <a:buChar char="-"/>
            </a:pPr>
            <a:r>
              <a:rPr lang="en-US" sz="2000">
                <a:solidFill>
                  <a:srgbClr val="3C8C92"/>
                </a:solidFill>
              </a:rPr>
              <a:t>Как поддерживать?</a:t>
            </a:r>
            <a:endParaRPr sz="2000">
              <a:solidFill>
                <a:srgbClr val="3C8C92"/>
              </a:solidFill>
            </a:endParaRPr>
          </a:p>
          <a:p>
            <a:pPr indent="-342900" lvl="0" marL="457200" rtl="0" algn="l">
              <a:lnSpc>
                <a:spcPct val="150000"/>
              </a:lnSpc>
              <a:spcBef>
                <a:spcPts val="0"/>
              </a:spcBef>
              <a:spcAft>
                <a:spcPts val="0"/>
              </a:spcAft>
              <a:buSzPts val="1800"/>
              <a:buChar char="-"/>
            </a:pPr>
            <a:r>
              <a:rPr lang="en-US" sz="2000">
                <a:solidFill>
                  <a:srgbClr val="3C8C92"/>
                </a:solidFill>
              </a:rPr>
              <a:t>Какие способы/ритуалы вы можете использовать?</a:t>
            </a:r>
            <a:endParaRPr sz="2000">
              <a:solidFill>
                <a:srgbClr val="3C8C92"/>
              </a:solidFill>
            </a:endParaRPr>
          </a:p>
          <a:p>
            <a:pPr indent="0" lvl="0" marL="0" rtl="0" algn="l">
              <a:lnSpc>
                <a:spcPct val="150000"/>
              </a:lnSpc>
              <a:spcBef>
                <a:spcPts val="360"/>
              </a:spcBef>
              <a:spcAft>
                <a:spcPts val="0"/>
              </a:spcAft>
              <a:buSzPts val="1800"/>
              <a:buNone/>
            </a:pPr>
            <a:r>
              <a:t/>
            </a:r>
            <a:endParaRPr sz="2000">
              <a:solidFill>
                <a:srgbClr val="3C8C92"/>
              </a:solidFill>
            </a:endParaRPr>
          </a:p>
          <a:p>
            <a:pPr indent="0" lvl="0" marL="0" rtl="0" algn="l">
              <a:lnSpc>
                <a:spcPct val="150000"/>
              </a:lnSpc>
              <a:spcBef>
                <a:spcPts val="360"/>
              </a:spcBef>
              <a:spcAft>
                <a:spcPts val="0"/>
              </a:spcAft>
              <a:buSzPts val="1800"/>
              <a:buNone/>
            </a:pPr>
            <a:r>
              <a:rPr lang="en-US" sz="2000">
                <a:solidFill>
                  <a:srgbClr val="3C8C92"/>
                </a:solidFill>
              </a:rPr>
              <a:t>Практика внимательности</a:t>
            </a:r>
            <a:endParaRPr sz="2000">
              <a:solidFill>
                <a:srgbClr val="3C8C92"/>
              </a:solidFill>
            </a:endParaRPr>
          </a:p>
          <a:p>
            <a:pPr indent="0" lvl="0" marL="0" rtl="0" algn="l">
              <a:lnSpc>
                <a:spcPct val="150000"/>
              </a:lnSpc>
              <a:spcBef>
                <a:spcPts val="360"/>
              </a:spcBef>
              <a:spcAft>
                <a:spcPts val="0"/>
              </a:spcAft>
              <a:buSzPts val="1800"/>
              <a:buNone/>
            </a:pPr>
            <a:r>
              <a:rPr lang="en-US" sz="2000">
                <a:solidFill>
                  <a:srgbClr val="3C8C92"/>
                </a:solidFill>
              </a:rPr>
              <a:t>Практика заботы</a:t>
            </a:r>
            <a:endParaRPr sz="2000">
              <a:solidFill>
                <a:srgbClr val="3C8C92"/>
              </a:solidFill>
            </a:endParaRPr>
          </a:p>
          <a:p>
            <a:pPr indent="0" lvl="0" marL="0" rtl="0" algn="l">
              <a:lnSpc>
                <a:spcPct val="150000"/>
              </a:lnSpc>
              <a:spcBef>
                <a:spcPts val="360"/>
              </a:spcBef>
              <a:spcAft>
                <a:spcPts val="0"/>
              </a:spcAft>
              <a:buSzPts val="1800"/>
              <a:buNone/>
            </a:pPr>
            <a:r>
              <a:rPr lang="en-US" sz="2000">
                <a:solidFill>
                  <a:srgbClr val="3C8C92"/>
                </a:solidFill>
              </a:rPr>
              <a:t>Осознанное присутствие</a:t>
            </a:r>
            <a:endParaRPr sz="2000">
              <a:solidFill>
                <a:srgbClr val="3C8C92"/>
              </a:solidFill>
            </a:endParaRPr>
          </a:p>
          <a:p>
            <a:pPr indent="0" lvl="0" marL="0" rtl="0" algn="l">
              <a:lnSpc>
                <a:spcPct val="150000"/>
              </a:lnSpc>
              <a:spcBef>
                <a:spcPts val="360"/>
              </a:spcBef>
              <a:spcAft>
                <a:spcPts val="0"/>
              </a:spcAft>
              <a:buSzPts val="1800"/>
              <a:buNone/>
            </a:pPr>
            <a:r>
              <a:rPr lang="en-US" sz="2000">
                <a:solidFill>
                  <a:srgbClr val="3C8C92"/>
                </a:solidFill>
              </a:rPr>
              <a:t>Следование целям</a:t>
            </a:r>
            <a:endParaRPr sz="2000">
              <a:solidFill>
                <a:srgbClr val="3C8C92"/>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6" name="Shape 206"/>
        <p:cNvGrpSpPr/>
        <p:nvPr/>
      </p:nvGrpSpPr>
      <p:grpSpPr>
        <a:xfrm>
          <a:off x="0" y="0"/>
          <a:ext cx="0" cy="0"/>
          <a:chOff x="0" y="0"/>
          <a:chExt cx="0" cy="0"/>
        </a:xfrm>
      </p:grpSpPr>
      <p:sp>
        <p:nvSpPr>
          <p:cNvPr id="207" name="Google Shape;207;p33"/>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000"/>
              <a:buFont typeface="Arial"/>
              <a:buNone/>
            </a:pPr>
            <a:r>
              <a:rPr b="0" i="0" lang="en-US" sz="3200" u="none">
                <a:solidFill>
                  <a:srgbClr val="3C8C92"/>
                </a:solidFill>
              </a:rPr>
              <a:t>Как и когда можем пополнять ресурсы?</a:t>
            </a:r>
            <a:endParaRPr sz="3200">
              <a:solidFill>
                <a:srgbClr val="3C8C92"/>
              </a:solidFill>
            </a:endParaRPr>
          </a:p>
        </p:txBody>
      </p:sp>
      <p:pic>
        <p:nvPicPr>
          <p:cNvPr id="208" name="Google Shape;208;p33"/>
          <p:cNvPicPr preferRelativeResize="0"/>
          <p:nvPr/>
        </p:nvPicPr>
        <p:blipFill rotWithShape="1">
          <a:blip r:embed="rId3">
            <a:alphaModFix/>
          </a:blip>
          <a:srcRect b="0" l="0" r="0" t="0"/>
          <a:stretch/>
        </p:blipFill>
        <p:spPr>
          <a:xfrm>
            <a:off x="1042987" y="1700212"/>
            <a:ext cx="7104062" cy="44386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 name="Shape 46"/>
        <p:cNvGrpSpPr/>
        <p:nvPr/>
      </p:nvGrpSpPr>
      <p:grpSpPr>
        <a:xfrm>
          <a:off x="0" y="0"/>
          <a:ext cx="0" cy="0"/>
          <a:chOff x="0" y="0"/>
          <a:chExt cx="0" cy="0"/>
        </a:xfrm>
      </p:grpSpPr>
      <p:sp>
        <p:nvSpPr>
          <p:cNvPr id="47" name="Google Shape;47;p7"/>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sz="3200">
                <a:solidFill>
                  <a:srgbClr val="3C8C92"/>
                </a:solidFill>
              </a:rPr>
              <a:t>Цель вебинара</a:t>
            </a:r>
            <a:endParaRPr sz="3200">
              <a:solidFill>
                <a:srgbClr val="3C8C92"/>
              </a:solidFill>
            </a:endParaRPr>
          </a:p>
        </p:txBody>
      </p:sp>
      <p:sp>
        <p:nvSpPr>
          <p:cNvPr id="48" name="Google Shape;48;p7"/>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0" lvl="0" marL="0" rtl="0" algn="ctr">
              <a:lnSpc>
                <a:spcPct val="150000"/>
              </a:lnSpc>
              <a:spcBef>
                <a:spcPts val="360"/>
              </a:spcBef>
              <a:spcAft>
                <a:spcPts val="0"/>
              </a:spcAft>
              <a:buSzPts val="1800"/>
              <a:buNone/>
            </a:pPr>
            <a:r>
              <a:rPr lang="en-US" sz="2000">
                <a:solidFill>
                  <a:srgbClr val="3C8C92"/>
                </a:solidFill>
              </a:rPr>
              <a:t>Вспомнить, что есть в опыте у каждого/й из вас, и найти способы/инструменты применять знания с пользой, </a:t>
            </a:r>
            <a:endParaRPr sz="2000">
              <a:solidFill>
                <a:srgbClr val="3C8C92"/>
              </a:solidFill>
            </a:endParaRPr>
          </a:p>
          <a:p>
            <a:pPr indent="0" lvl="0" marL="0" rtl="0" algn="ctr">
              <a:lnSpc>
                <a:spcPct val="150000"/>
              </a:lnSpc>
              <a:spcBef>
                <a:spcPts val="360"/>
              </a:spcBef>
              <a:spcAft>
                <a:spcPts val="0"/>
              </a:spcAft>
              <a:buSzPts val="1800"/>
              <a:buNone/>
            </a:pPr>
            <a:r>
              <a:rPr lang="en-US" sz="2000">
                <a:solidFill>
                  <a:srgbClr val="3C8C92"/>
                </a:solidFill>
              </a:rPr>
              <a:t>повышая продуктивность, самореализацию, кайф от жизни.</a:t>
            </a:r>
            <a:endParaRPr sz="2000">
              <a:solidFill>
                <a:srgbClr val="3C8C92"/>
              </a:solidFill>
            </a:endParaRPr>
          </a:p>
          <a:p>
            <a:pPr indent="0" lvl="0" marL="0" rtl="0" algn="l">
              <a:lnSpc>
                <a:spcPct val="100000"/>
              </a:lnSpc>
              <a:spcBef>
                <a:spcPts val="360"/>
              </a:spcBef>
              <a:spcAft>
                <a:spcPts val="0"/>
              </a:spcAft>
              <a:buSzPts val="1800"/>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2" name="Shape 212"/>
        <p:cNvGrpSpPr/>
        <p:nvPr/>
      </p:nvGrpSpPr>
      <p:grpSpPr>
        <a:xfrm>
          <a:off x="0" y="0"/>
          <a:ext cx="0" cy="0"/>
          <a:chOff x="0" y="0"/>
          <a:chExt cx="0" cy="0"/>
        </a:xfrm>
      </p:grpSpPr>
      <p:sp>
        <p:nvSpPr>
          <p:cNvPr id="213" name="Google Shape;213;p34"/>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Arial"/>
              <a:buNone/>
            </a:pPr>
            <a:r>
              <a:rPr b="0" i="0" lang="en-US" sz="3200" u="none">
                <a:solidFill>
                  <a:srgbClr val="3C8C92"/>
                </a:solidFill>
              </a:rPr>
              <a:t>Выгружать лишнее из головы</a:t>
            </a:r>
            <a:endParaRPr sz="3200">
              <a:solidFill>
                <a:srgbClr val="3C8C92"/>
              </a:solidFill>
            </a:endParaRPr>
          </a:p>
        </p:txBody>
      </p:sp>
      <p:pic>
        <p:nvPicPr>
          <p:cNvPr id="214" name="Google Shape;214;p34"/>
          <p:cNvPicPr preferRelativeResize="0"/>
          <p:nvPr/>
        </p:nvPicPr>
        <p:blipFill rotWithShape="1">
          <a:blip r:embed="rId3">
            <a:alphaModFix/>
          </a:blip>
          <a:srcRect b="0" l="0" r="0" t="0"/>
          <a:stretch/>
        </p:blipFill>
        <p:spPr>
          <a:xfrm>
            <a:off x="1042987" y="1341437"/>
            <a:ext cx="7089775" cy="47307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8" name="Shape 218"/>
        <p:cNvGrpSpPr/>
        <p:nvPr/>
      </p:nvGrpSpPr>
      <p:grpSpPr>
        <a:xfrm>
          <a:off x="0" y="0"/>
          <a:ext cx="0" cy="0"/>
          <a:chOff x="0" y="0"/>
          <a:chExt cx="0" cy="0"/>
        </a:xfrm>
      </p:grpSpPr>
      <p:sp>
        <p:nvSpPr>
          <p:cNvPr id="219" name="Google Shape;219;p35"/>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000"/>
              <a:buFont typeface="Arial"/>
              <a:buNone/>
            </a:pPr>
            <a:r>
              <a:rPr b="0" i="0" lang="en-US" sz="3200" u="none">
                <a:solidFill>
                  <a:srgbClr val="3C8C92"/>
                </a:solidFill>
              </a:rPr>
              <a:t>Поддерживать физическую активность</a:t>
            </a:r>
            <a:endParaRPr sz="3200">
              <a:solidFill>
                <a:srgbClr val="3C8C92"/>
              </a:solidFill>
            </a:endParaRPr>
          </a:p>
        </p:txBody>
      </p:sp>
      <p:pic>
        <p:nvPicPr>
          <p:cNvPr id="220" name="Google Shape;220;p35"/>
          <p:cNvPicPr preferRelativeResize="0"/>
          <p:nvPr/>
        </p:nvPicPr>
        <p:blipFill rotWithShape="1">
          <a:blip r:embed="rId3">
            <a:alphaModFix/>
          </a:blip>
          <a:srcRect b="0" l="0" r="0" t="0"/>
          <a:stretch/>
        </p:blipFill>
        <p:spPr>
          <a:xfrm>
            <a:off x="755650" y="1557337"/>
            <a:ext cx="7199312" cy="4497387"/>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4" name="Shape 224"/>
        <p:cNvGrpSpPr/>
        <p:nvPr/>
      </p:nvGrpSpPr>
      <p:grpSpPr>
        <a:xfrm>
          <a:off x="0" y="0"/>
          <a:ext cx="0" cy="0"/>
          <a:chOff x="0" y="0"/>
          <a:chExt cx="0" cy="0"/>
        </a:xfrm>
      </p:grpSpPr>
      <p:sp>
        <p:nvSpPr>
          <p:cNvPr id="225" name="Google Shape;225;p36"/>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000"/>
              <a:buFont typeface="Arial"/>
              <a:buNone/>
            </a:pPr>
            <a:r>
              <a:rPr b="0" i="0" lang="en-US" sz="3200" u="none">
                <a:solidFill>
                  <a:srgbClr val="3C8C92"/>
                </a:solidFill>
              </a:rPr>
              <a:t>Получать удовлетворение от процессов</a:t>
            </a:r>
            <a:endParaRPr sz="3200">
              <a:solidFill>
                <a:srgbClr val="3C8C92"/>
              </a:solidFill>
            </a:endParaRPr>
          </a:p>
        </p:txBody>
      </p:sp>
      <p:pic>
        <p:nvPicPr>
          <p:cNvPr id="226" name="Google Shape;226;p36"/>
          <p:cNvPicPr preferRelativeResize="0"/>
          <p:nvPr/>
        </p:nvPicPr>
        <p:blipFill rotWithShape="1">
          <a:blip r:embed="rId3">
            <a:alphaModFix/>
          </a:blip>
          <a:srcRect b="0" l="0" r="0" t="0"/>
          <a:stretch/>
        </p:blipFill>
        <p:spPr>
          <a:xfrm>
            <a:off x="900112" y="1773237"/>
            <a:ext cx="7019925" cy="42354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pic>
        <p:nvPicPr>
          <p:cNvPr id="231" name="Google Shape;231;p37"/>
          <p:cNvPicPr preferRelativeResize="0"/>
          <p:nvPr/>
        </p:nvPicPr>
        <p:blipFill rotWithShape="1">
          <a:blip r:embed="rId3">
            <a:alphaModFix/>
          </a:blip>
          <a:srcRect b="0" l="0" r="0" t="0"/>
          <a:stretch/>
        </p:blipFill>
        <p:spPr>
          <a:xfrm>
            <a:off x="2237172" y="443884"/>
            <a:ext cx="4759249" cy="590365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38"/>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t/>
            </a:r>
            <a:endParaRPr/>
          </a:p>
        </p:txBody>
      </p:sp>
      <p:pic>
        <p:nvPicPr>
          <p:cNvPr descr="2021-02-27_14-19-55.png" id="237" name="Google Shape;237;p38"/>
          <p:cNvPicPr preferRelativeResize="0"/>
          <p:nvPr/>
        </p:nvPicPr>
        <p:blipFill rotWithShape="1">
          <a:blip r:embed="rId3">
            <a:alphaModFix/>
          </a:blip>
          <a:srcRect b="0" l="0" r="0" t="0"/>
          <a:stretch/>
        </p:blipFill>
        <p:spPr>
          <a:xfrm>
            <a:off x="0" y="858505"/>
            <a:ext cx="9144000" cy="514099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1" name="Shape 241"/>
        <p:cNvGrpSpPr/>
        <p:nvPr/>
      </p:nvGrpSpPr>
      <p:grpSpPr>
        <a:xfrm>
          <a:off x="0" y="0"/>
          <a:ext cx="0" cy="0"/>
          <a:chOff x="0" y="0"/>
          <a:chExt cx="0" cy="0"/>
        </a:xfrm>
      </p:grpSpPr>
      <p:sp>
        <p:nvSpPr>
          <p:cNvPr id="242" name="Google Shape;242;p39"/>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000"/>
              <a:buFont typeface="Arial"/>
              <a:buNone/>
            </a:pPr>
            <a:r>
              <a:rPr b="0" i="0" lang="en-US" sz="3200" u="none">
                <a:solidFill>
                  <a:srgbClr val="3C8C92"/>
                </a:solidFill>
              </a:rPr>
              <a:t>Ресурсы для длительного забега</a:t>
            </a:r>
            <a:endParaRPr sz="3200">
              <a:solidFill>
                <a:srgbClr val="3C8C92"/>
              </a:solidFill>
            </a:endParaRPr>
          </a:p>
        </p:txBody>
      </p:sp>
      <p:pic>
        <p:nvPicPr>
          <p:cNvPr id="243" name="Google Shape;243;p39"/>
          <p:cNvPicPr preferRelativeResize="0"/>
          <p:nvPr/>
        </p:nvPicPr>
        <p:blipFill rotWithShape="1">
          <a:blip r:embed="rId3">
            <a:alphaModFix/>
          </a:blip>
          <a:srcRect b="0" l="0" r="0" t="0"/>
          <a:stretch/>
        </p:blipFill>
        <p:spPr>
          <a:xfrm>
            <a:off x="1402672" y="1368902"/>
            <a:ext cx="6034149" cy="474345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40"/>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t/>
            </a:r>
            <a:endParaRPr/>
          </a:p>
        </p:txBody>
      </p:sp>
      <p:pic>
        <p:nvPicPr>
          <p:cNvPr descr="2021-02-27_14-20-29.png" id="249" name="Google Shape;249;p40"/>
          <p:cNvPicPr preferRelativeResize="0"/>
          <p:nvPr/>
        </p:nvPicPr>
        <p:blipFill rotWithShape="1">
          <a:blip r:embed="rId3">
            <a:alphaModFix/>
          </a:blip>
          <a:srcRect b="0" l="0" r="0" t="0"/>
          <a:stretch/>
        </p:blipFill>
        <p:spPr>
          <a:xfrm>
            <a:off x="0" y="858505"/>
            <a:ext cx="9144000" cy="514099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41"/>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t/>
            </a:r>
            <a:endParaRPr/>
          </a:p>
        </p:txBody>
      </p:sp>
      <p:pic>
        <p:nvPicPr>
          <p:cNvPr descr="2021-02-27_14-21-32.png" id="255" name="Google Shape;255;p41"/>
          <p:cNvPicPr preferRelativeResize="0"/>
          <p:nvPr/>
        </p:nvPicPr>
        <p:blipFill rotWithShape="1">
          <a:blip r:embed="rId3">
            <a:alphaModFix/>
          </a:blip>
          <a:srcRect b="0" l="0" r="0" t="0"/>
          <a:stretch/>
        </p:blipFill>
        <p:spPr>
          <a:xfrm>
            <a:off x="0" y="858505"/>
            <a:ext cx="9144000" cy="514099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pic>
        <p:nvPicPr>
          <p:cNvPr id="260" name="Google Shape;260;p42"/>
          <p:cNvPicPr preferRelativeResize="0"/>
          <p:nvPr/>
        </p:nvPicPr>
        <p:blipFill rotWithShape="1">
          <a:blip r:embed="rId3">
            <a:alphaModFix/>
          </a:blip>
          <a:srcRect b="0" l="0" r="0" t="0"/>
          <a:stretch/>
        </p:blipFill>
        <p:spPr>
          <a:xfrm>
            <a:off x="2361460" y="648070"/>
            <a:ext cx="4580878" cy="5301626"/>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4" name="Shape 264"/>
        <p:cNvGrpSpPr/>
        <p:nvPr/>
      </p:nvGrpSpPr>
      <p:grpSpPr>
        <a:xfrm>
          <a:off x="0" y="0"/>
          <a:ext cx="0" cy="0"/>
          <a:chOff x="0" y="0"/>
          <a:chExt cx="0" cy="0"/>
        </a:xfrm>
      </p:grpSpPr>
      <p:sp>
        <p:nvSpPr>
          <p:cNvPr id="265" name="Google Shape;265;p43"/>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3600"/>
              <a:buFont typeface="Arial"/>
              <a:buNone/>
            </a:pPr>
            <a:r>
              <a:rPr b="0" i="0" lang="en-US" sz="3200" u="none">
                <a:solidFill>
                  <a:srgbClr val="3C8C92"/>
                </a:solidFill>
              </a:rPr>
              <a:t>И как мне все успеть и не надорваться</a:t>
            </a:r>
            <a:r>
              <a:rPr lang="en-US" sz="3200">
                <a:solidFill>
                  <a:srgbClr val="3C8C92"/>
                </a:solidFill>
              </a:rPr>
              <a:t>?</a:t>
            </a:r>
            <a:endParaRPr sz="3200">
              <a:solidFill>
                <a:srgbClr val="3C8C92"/>
              </a:solidFill>
            </a:endParaRPr>
          </a:p>
        </p:txBody>
      </p:sp>
      <p:pic>
        <p:nvPicPr>
          <p:cNvPr id="266" name="Google Shape;266;p43"/>
          <p:cNvPicPr preferRelativeResize="0"/>
          <p:nvPr/>
        </p:nvPicPr>
        <p:blipFill rotWithShape="1">
          <a:blip r:embed="rId3">
            <a:alphaModFix/>
          </a:blip>
          <a:srcRect b="0" l="0" r="0" t="0"/>
          <a:stretch/>
        </p:blipFill>
        <p:spPr>
          <a:xfrm>
            <a:off x="1358283" y="1916112"/>
            <a:ext cx="6640498" cy="40862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 name="Shape 52"/>
        <p:cNvGrpSpPr/>
        <p:nvPr/>
      </p:nvGrpSpPr>
      <p:grpSpPr>
        <a:xfrm>
          <a:off x="0" y="0"/>
          <a:ext cx="0" cy="0"/>
          <a:chOff x="0" y="0"/>
          <a:chExt cx="0" cy="0"/>
        </a:xfrm>
      </p:grpSpPr>
      <p:sp>
        <p:nvSpPr>
          <p:cNvPr id="53" name="Google Shape;53;p8"/>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sz="3200">
                <a:solidFill>
                  <a:srgbClr val="3C8C92"/>
                </a:solidFill>
              </a:rPr>
              <a:t>Кто автор</a:t>
            </a:r>
            <a:endParaRPr sz="3200">
              <a:solidFill>
                <a:srgbClr val="3C8C92"/>
              </a:solidFill>
            </a:endParaRPr>
          </a:p>
        </p:txBody>
      </p:sp>
      <p:sp>
        <p:nvSpPr>
          <p:cNvPr id="54" name="Google Shape;54;p8"/>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200"/>
              <a:buNone/>
            </a:pPr>
            <a:r>
              <a:rPr lang="en-US" sz="1600">
                <a:solidFill>
                  <a:srgbClr val="3C8C92"/>
                </a:solidFill>
              </a:rPr>
              <a:t>Мария Байчурина.</a:t>
            </a:r>
            <a:endParaRPr/>
          </a:p>
          <a:p>
            <a:pPr indent="0" lvl="0" marL="0" rtl="0" algn="l">
              <a:lnSpc>
                <a:spcPct val="100000"/>
              </a:lnSpc>
              <a:spcBef>
                <a:spcPts val="0"/>
              </a:spcBef>
              <a:spcAft>
                <a:spcPts val="0"/>
              </a:spcAft>
              <a:buSzPts val="3200"/>
              <a:buNone/>
            </a:pPr>
            <a:r>
              <a:t/>
            </a:r>
            <a:endParaRPr sz="1600">
              <a:solidFill>
                <a:srgbClr val="3C8C92"/>
              </a:solidFill>
            </a:endParaRPr>
          </a:p>
          <a:p>
            <a:pPr indent="0" lvl="0" marL="0" rtl="0" algn="l">
              <a:lnSpc>
                <a:spcPct val="100000"/>
              </a:lnSpc>
              <a:spcBef>
                <a:spcPts val="0"/>
              </a:spcBef>
              <a:spcAft>
                <a:spcPts val="0"/>
              </a:spcAft>
              <a:buSzPts val="3200"/>
              <a:buNone/>
            </a:pPr>
            <a:r>
              <a:rPr lang="en-US" sz="1600">
                <a:solidFill>
                  <a:srgbClr val="3C8C92"/>
                </a:solidFill>
              </a:rPr>
              <a:t>Руковожу интернет-магазином по продаже снаряжения для дайвинга.</a:t>
            </a:r>
            <a:endParaRPr sz="1600">
              <a:solidFill>
                <a:srgbClr val="3C8C92"/>
              </a:solidFill>
            </a:endParaRPr>
          </a:p>
          <a:p>
            <a:pPr indent="0" lvl="0" marL="0" rtl="0" algn="l">
              <a:lnSpc>
                <a:spcPct val="100000"/>
              </a:lnSpc>
              <a:spcBef>
                <a:spcPts val="0"/>
              </a:spcBef>
              <a:spcAft>
                <a:spcPts val="0"/>
              </a:spcAft>
              <a:buSzPts val="3200"/>
              <a:buNone/>
            </a:pPr>
            <a:r>
              <a:t/>
            </a:r>
            <a:endParaRPr sz="1600">
              <a:solidFill>
                <a:srgbClr val="3C8C92"/>
              </a:solidFill>
            </a:endParaRPr>
          </a:p>
          <a:p>
            <a:pPr indent="0" lvl="0" marL="0" rtl="0" algn="l">
              <a:lnSpc>
                <a:spcPct val="100000"/>
              </a:lnSpc>
              <a:spcBef>
                <a:spcPts val="0"/>
              </a:spcBef>
              <a:spcAft>
                <a:spcPts val="0"/>
              </a:spcAft>
              <a:buSzPts val="3200"/>
              <a:buNone/>
            </a:pPr>
            <a:r>
              <a:rPr lang="en-US" sz="1600">
                <a:solidFill>
                  <a:srgbClr val="3C8C92"/>
                </a:solidFill>
              </a:rPr>
              <a:t>Веду частную практику как лайфкоуч. Помогаю управлять собой и состояниями, развивать гибкие навыки и амбиции, переходить от слов к действиям и получать по заслугам.</a:t>
            </a:r>
            <a:endParaRPr sz="1600">
              <a:solidFill>
                <a:srgbClr val="3C8C92"/>
              </a:solidFill>
            </a:endParaRPr>
          </a:p>
          <a:p>
            <a:pPr indent="0" lvl="0" marL="0" rtl="0" algn="l">
              <a:lnSpc>
                <a:spcPct val="100000"/>
              </a:lnSpc>
              <a:spcBef>
                <a:spcPts val="0"/>
              </a:spcBef>
              <a:spcAft>
                <a:spcPts val="0"/>
              </a:spcAft>
              <a:buSzPts val="3200"/>
              <a:buNone/>
            </a:pPr>
            <a:r>
              <a:rPr lang="en-US" sz="1600">
                <a:solidFill>
                  <a:srgbClr val="3C8C92"/>
                </a:solidFill>
              </a:rPr>
              <a:t>В багаже более ста часов коучинга: менеджеры среднего звена, предприниматели малого бизнеса, фрилансеры, люди в поисках баланса между работой и жизнью, охотники за личностным ростом.</a:t>
            </a:r>
            <a:endParaRPr/>
          </a:p>
          <a:p>
            <a:pPr indent="0" lvl="0" marL="0" rtl="0" algn="l">
              <a:lnSpc>
                <a:spcPct val="100000"/>
              </a:lnSpc>
              <a:spcBef>
                <a:spcPts val="0"/>
              </a:spcBef>
              <a:spcAft>
                <a:spcPts val="0"/>
              </a:spcAft>
              <a:buSzPts val="3200"/>
              <a:buNone/>
            </a:pPr>
            <a:r>
              <a:t/>
            </a:r>
            <a:endParaRPr sz="1600">
              <a:solidFill>
                <a:srgbClr val="3C8C92"/>
              </a:solidFill>
            </a:endParaRPr>
          </a:p>
          <a:p>
            <a:pPr indent="0" lvl="0" marL="0" rtl="0" algn="l">
              <a:lnSpc>
                <a:spcPct val="100000"/>
              </a:lnSpc>
              <a:spcBef>
                <a:spcPts val="0"/>
              </a:spcBef>
              <a:spcAft>
                <a:spcPts val="0"/>
              </a:spcAft>
              <a:buSzPts val="3200"/>
              <a:buNone/>
            </a:pPr>
            <a:r>
              <a:rPr lang="en-US" sz="1600">
                <a:solidFill>
                  <a:srgbClr val="3C8C92"/>
                </a:solidFill>
              </a:rPr>
              <a:t>Веду ресурсные вебинары в ИМАТОН и практику майндфулнесс.</a:t>
            </a:r>
            <a:endParaRPr sz="1600">
              <a:solidFill>
                <a:srgbClr val="3C8C92"/>
              </a:solidFill>
            </a:endParaRPr>
          </a:p>
          <a:p>
            <a:pPr indent="0" lvl="0" marL="0" rtl="0" algn="l">
              <a:lnSpc>
                <a:spcPct val="100000"/>
              </a:lnSpc>
              <a:spcBef>
                <a:spcPts val="0"/>
              </a:spcBef>
              <a:spcAft>
                <a:spcPts val="0"/>
              </a:spcAft>
              <a:buSzPts val="3200"/>
              <a:buNone/>
            </a:pPr>
            <a:r>
              <a:t/>
            </a:r>
            <a:endParaRPr sz="1600">
              <a:solidFill>
                <a:srgbClr val="3C8C92"/>
              </a:solidFill>
            </a:endParaRPr>
          </a:p>
          <a:p>
            <a:pPr indent="0" lvl="0" marL="0" rtl="0" algn="l">
              <a:lnSpc>
                <a:spcPct val="100000"/>
              </a:lnSpc>
              <a:spcBef>
                <a:spcPts val="0"/>
              </a:spcBef>
              <a:spcAft>
                <a:spcPts val="0"/>
              </a:spcAft>
              <a:buSzPts val="3200"/>
              <a:buNone/>
            </a:pPr>
            <a:r>
              <a:rPr lang="en-US" sz="1600">
                <a:solidFill>
                  <a:srgbClr val="3C8C92"/>
                </a:solidFill>
              </a:rPr>
              <a:t>Редактор рубрики «Дай совет» и колумнист в журнале Stories Magazine, главный редактор журнала SATSANG. </a:t>
            </a:r>
            <a:endParaRPr/>
          </a:p>
          <a:p>
            <a:pPr indent="0" lvl="0" marL="0" rtl="0" algn="l">
              <a:lnSpc>
                <a:spcPct val="100000"/>
              </a:lnSpc>
              <a:spcBef>
                <a:spcPts val="0"/>
              </a:spcBef>
              <a:spcAft>
                <a:spcPts val="0"/>
              </a:spcAft>
              <a:buSzPts val="3200"/>
              <a:buNone/>
            </a:pPr>
            <a:r>
              <a:t/>
            </a:r>
            <a:endParaRPr sz="1600">
              <a:solidFill>
                <a:srgbClr val="3C8C92"/>
              </a:solidFill>
            </a:endParaRPr>
          </a:p>
          <a:p>
            <a:pPr indent="0" lvl="0" marL="0" rtl="0" algn="l">
              <a:lnSpc>
                <a:spcPct val="100000"/>
              </a:lnSpc>
              <a:spcBef>
                <a:spcPts val="0"/>
              </a:spcBef>
              <a:spcAft>
                <a:spcPts val="0"/>
              </a:spcAft>
              <a:buSzPts val="3200"/>
              <a:buNone/>
            </a:pPr>
            <a:r>
              <a:rPr lang="en-US" sz="1600">
                <a:solidFill>
                  <a:srgbClr val="3C8C92"/>
                </a:solidFill>
              </a:rPr>
              <a:t>Сфера интересов: развитие личности, охота на цель, жизнь в большом городе.</a:t>
            </a:r>
            <a:endParaRPr/>
          </a:p>
          <a:p>
            <a:pPr indent="0" lvl="0" marL="114300" rtl="0" algn="l">
              <a:lnSpc>
                <a:spcPct val="100000"/>
              </a:lnSpc>
              <a:spcBef>
                <a:spcPts val="360"/>
              </a:spcBef>
              <a:spcAft>
                <a:spcPts val="0"/>
              </a:spcAft>
              <a:buSzPts val="1800"/>
              <a:buNone/>
            </a:pPr>
            <a:br>
              <a:rPr lang="en-US" sz="2000"/>
            </a:br>
            <a:endParaRPr sz="140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44"/>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sz="3200">
                <a:solidFill>
                  <a:srgbClr val="3C8C92"/>
                </a:solidFill>
              </a:rPr>
              <a:t>Двигаться целенаправленно</a:t>
            </a:r>
            <a:endParaRPr sz="3200">
              <a:solidFill>
                <a:srgbClr val="3C8C92"/>
              </a:solidFill>
            </a:endParaRPr>
          </a:p>
        </p:txBody>
      </p:sp>
      <p:sp>
        <p:nvSpPr>
          <p:cNvPr id="272" name="Google Shape;272;p44"/>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342900" lvl="0" marL="342900" rtl="0" algn="ctr">
              <a:lnSpc>
                <a:spcPct val="150000"/>
              </a:lnSpc>
              <a:spcBef>
                <a:spcPts val="640"/>
              </a:spcBef>
              <a:spcAft>
                <a:spcPts val="0"/>
              </a:spcAft>
              <a:buSzPts val="3200"/>
              <a:buNone/>
            </a:pPr>
            <a:r>
              <a:rPr lang="en-US" sz="2000">
                <a:solidFill>
                  <a:srgbClr val="3C8C92"/>
                </a:solidFill>
              </a:rPr>
              <a:t>Помнить о целях: если мы свою жизнь не планируем, она с нами случается.</a:t>
            </a:r>
            <a:endParaRPr/>
          </a:p>
          <a:p>
            <a:pPr indent="0" lvl="0" marL="0" rtl="0" algn="l">
              <a:lnSpc>
                <a:spcPct val="90000"/>
              </a:lnSpc>
              <a:spcBef>
                <a:spcPts val="0"/>
              </a:spcBef>
              <a:spcAft>
                <a:spcPts val="0"/>
              </a:spcAft>
              <a:buSzPts val="2400"/>
              <a:buNone/>
            </a:pPr>
            <a:r>
              <a:t/>
            </a:r>
            <a:endParaRPr b="1" sz="2000">
              <a:solidFill>
                <a:srgbClr val="3C8C92"/>
              </a:solidFill>
            </a:endParaRPr>
          </a:p>
          <a:p>
            <a:pPr indent="0" lvl="0" marL="0" rtl="0" algn="ctr">
              <a:lnSpc>
                <a:spcPct val="150000"/>
              </a:lnSpc>
              <a:spcBef>
                <a:spcPts val="0"/>
              </a:spcBef>
              <a:spcAft>
                <a:spcPts val="0"/>
              </a:spcAft>
              <a:buSzPts val="2400"/>
              <a:buNone/>
            </a:pPr>
            <a:r>
              <a:rPr lang="en-US" sz="2000">
                <a:solidFill>
                  <a:srgbClr val="3C8C92"/>
                </a:solidFill>
              </a:rPr>
              <a:t>Понимать, из чего состоит жизнь (определить сферы).</a:t>
            </a:r>
            <a:endParaRPr sz="2000">
              <a:solidFill>
                <a:srgbClr val="3C8C92"/>
              </a:solidFill>
            </a:endParaRPr>
          </a:p>
          <a:p>
            <a:pPr indent="0" lvl="0" marL="0" rtl="0" algn="ctr">
              <a:lnSpc>
                <a:spcPct val="150000"/>
              </a:lnSpc>
              <a:spcBef>
                <a:spcPts val="480"/>
              </a:spcBef>
              <a:spcAft>
                <a:spcPts val="0"/>
              </a:spcAft>
              <a:buSzPts val="2400"/>
              <a:buNone/>
            </a:pPr>
            <a:r>
              <a:rPr lang="en-US" sz="2000">
                <a:solidFill>
                  <a:srgbClr val="3C8C92"/>
                </a:solidFill>
              </a:rPr>
              <a:t>Из чего состою я, какие мои потребности.</a:t>
            </a:r>
            <a:endParaRPr sz="2000">
              <a:solidFill>
                <a:srgbClr val="3C8C92"/>
              </a:solidFill>
            </a:endParaRPr>
          </a:p>
          <a:p>
            <a:pPr indent="0" lvl="0" marL="0" rtl="0" algn="ctr">
              <a:lnSpc>
                <a:spcPct val="150000"/>
              </a:lnSpc>
              <a:spcBef>
                <a:spcPts val="480"/>
              </a:spcBef>
              <a:spcAft>
                <a:spcPts val="0"/>
              </a:spcAft>
              <a:buSzPts val="2400"/>
              <a:buNone/>
            </a:pPr>
            <a:r>
              <a:rPr lang="en-US" sz="2000">
                <a:solidFill>
                  <a:srgbClr val="3C8C92"/>
                </a:solidFill>
              </a:rPr>
              <a:t>Учитывать при планировании и то, что снаружи, и то, что внутри.</a:t>
            </a:r>
            <a:endParaRPr sz="2000">
              <a:solidFill>
                <a:srgbClr val="3C8C92"/>
              </a:solidFill>
            </a:endParaRPr>
          </a:p>
          <a:p>
            <a:pPr indent="0" lvl="0" marL="0" rtl="0" algn="ctr">
              <a:lnSpc>
                <a:spcPct val="150000"/>
              </a:lnSpc>
              <a:spcBef>
                <a:spcPts val="480"/>
              </a:spcBef>
              <a:spcAft>
                <a:spcPts val="0"/>
              </a:spcAft>
              <a:buSzPts val="2400"/>
              <a:buNone/>
            </a:pPr>
            <a:r>
              <a:rPr lang="en-US" sz="2000">
                <a:solidFill>
                  <a:srgbClr val="3C8C92"/>
                </a:solidFill>
              </a:rPr>
              <a:t>Балансировать.</a:t>
            </a:r>
            <a:endParaRPr sz="2000">
              <a:solidFill>
                <a:srgbClr val="3C8C92"/>
              </a:solidFill>
            </a:endParaRPr>
          </a:p>
          <a:p>
            <a:pPr indent="-228600" lvl="0" marL="457200" rtl="0" algn="l">
              <a:lnSpc>
                <a:spcPct val="100000"/>
              </a:lnSpc>
              <a:spcBef>
                <a:spcPts val="360"/>
              </a:spcBef>
              <a:spcAft>
                <a:spcPts val="0"/>
              </a:spcAft>
              <a:buClr>
                <a:schemeClr val="dk1"/>
              </a:buClr>
              <a:buSzPts val="1800"/>
              <a:buNone/>
            </a:pPr>
            <a:r>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6" name="Shape 276"/>
        <p:cNvGrpSpPr/>
        <p:nvPr/>
      </p:nvGrpSpPr>
      <p:grpSpPr>
        <a:xfrm>
          <a:off x="0" y="0"/>
          <a:ext cx="0" cy="0"/>
          <a:chOff x="0" y="0"/>
          <a:chExt cx="0" cy="0"/>
        </a:xfrm>
      </p:grpSpPr>
      <p:sp>
        <p:nvSpPr>
          <p:cNvPr id="277" name="Google Shape;277;p45"/>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Arial"/>
              <a:buNone/>
            </a:pPr>
            <a:r>
              <a:rPr i="0" lang="en-US" sz="3200" u="none">
                <a:solidFill>
                  <a:srgbClr val="3C8C92"/>
                </a:solidFill>
              </a:rPr>
              <a:t>Что важно учесть</a:t>
            </a:r>
            <a:endParaRPr sz="3200">
              <a:solidFill>
                <a:srgbClr val="3C8C92"/>
              </a:solidFill>
            </a:endParaRPr>
          </a:p>
        </p:txBody>
      </p:sp>
      <p:sp>
        <p:nvSpPr>
          <p:cNvPr id="278" name="Google Shape;278;p45"/>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50000"/>
              </a:lnSpc>
              <a:spcBef>
                <a:spcPts val="0"/>
              </a:spcBef>
              <a:spcAft>
                <a:spcPts val="0"/>
              </a:spcAft>
              <a:buClr>
                <a:schemeClr val="dk1"/>
              </a:buClr>
              <a:buSzPts val="3200"/>
              <a:buFont typeface="Arial"/>
              <a:buChar char="•"/>
            </a:pPr>
            <a:r>
              <a:rPr b="0" i="0" lang="en-US" sz="2000" u="none">
                <a:solidFill>
                  <a:srgbClr val="3C8C92"/>
                </a:solidFill>
              </a:rPr>
              <a:t>Вкладываться в каждый ресурс, от которого зависит жизненный тонус</a:t>
            </a:r>
            <a:endParaRPr sz="2000">
              <a:solidFill>
                <a:srgbClr val="3C8C92"/>
              </a:solidFill>
            </a:endParaRPr>
          </a:p>
          <a:p>
            <a:pPr indent="-342900" lvl="0" marL="342900" marR="0" rtl="0" algn="l">
              <a:lnSpc>
                <a:spcPct val="150000"/>
              </a:lnSpc>
              <a:spcBef>
                <a:spcPts val="640"/>
              </a:spcBef>
              <a:spcAft>
                <a:spcPts val="0"/>
              </a:spcAft>
              <a:buClr>
                <a:schemeClr val="dk1"/>
              </a:buClr>
              <a:buSzPts val="3200"/>
              <a:buFont typeface="Arial"/>
              <a:buChar char="•"/>
            </a:pPr>
            <a:r>
              <a:rPr b="0" i="0" lang="en-US" sz="2000" u="none">
                <a:solidFill>
                  <a:srgbClr val="3C8C92"/>
                </a:solidFill>
              </a:rPr>
              <a:t>Заряжать себя необходимо до того, как села батарейка (как часто заряжаете свой смартфон?)</a:t>
            </a:r>
            <a:endParaRPr sz="2000">
              <a:solidFill>
                <a:srgbClr val="3C8C92"/>
              </a:solidFill>
            </a:endParaRPr>
          </a:p>
          <a:p>
            <a:pPr indent="-342900" lvl="0" marL="342900" marR="0" rtl="0" algn="l">
              <a:lnSpc>
                <a:spcPct val="150000"/>
              </a:lnSpc>
              <a:spcBef>
                <a:spcPts val="640"/>
              </a:spcBef>
              <a:spcAft>
                <a:spcPts val="0"/>
              </a:spcAft>
              <a:buClr>
                <a:schemeClr val="dk1"/>
              </a:buClr>
              <a:buSzPts val="3200"/>
              <a:buFont typeface="Arial"/>
              <a:buChar char="•"/>
            </a:pPr>
            <a:r>
              <a:rPr b="0" i="0" lang="en-US" sz="2000" u="none">
                <a:solidFill>
                  <a:srgbClr val="3C8C92"/>
                </a:solidFill>
              </a:rPr>
              <a:t>Что я буду делать теперь по-другому?</a:t>
            </a:r>
            <a:endParaRPr sz="2000">
              <a:solidFill>
                <a:srgbClr val="3C8C92"/>
              </a:solidFill>
            </a:endParaRPr>
          </a:p>
          <a:p>
            <a:pPr indent="-342900" lvl="0" marL="342900" marR="0" rtl="0" algn="l">
              <a:lnSpc>
                <a:spcPct val="150000"/>
              </a:lnSpc>
              <a:spcBef>
                <a:spcPts val="640"/>
              </a:spcBef>
              <a:spcAft>
                <a:spcPts val="0"/>
              </a:spcAft>
              <a:buClr>
                <a:schemeClr val="dk1"/>
              </a:buClr>
              <a:buSzPts val="3200"/>
              <a:buFont typeface="Arial"/>
              <a:buChar char="•"/>
            </a:pPr>
            <a:r>
              <a:rPr b="0" i="0" lang="en-US" sz="2000" u="none">
                <a:solidFill>
                  <a:srgbClr val="3C8C92"/>
                </a:solidFill>
              </a:rPr>
              <a:t>Внести правки в расписание и начать делать сегодня</a:t>
            </a:r>
            <a:endParaRPr sz="2000">
              <a:solidFill>
                <a:srgbClr val="3C8C92"/>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pic>
        <p:nvPicPr>
          <p:cNvPr id="283" name="Google Shape;283;p46"/>
          <p:cNvPicPr preferRelativeResize="0"/>
          <p:nvPr/>
        </p:nvPicPr>
        <p:blipFill rotWithShape="1">
          <a:blip r:embed="rId3">
            <a:alphaModFix/>
          </a:blip>
          <a:srcRect b="0" l="0" r="0" t="0"/>
          <a:stretch/>
        </p:blipFill>
        <p:spPr>
          <a:xfrm>
            <a:off x="2592279" y="559293"/>
            <a:ext cx="4003829" cy="5637321"/>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pic>
        <p:nvPicPr>
          <p:cNvPr id="288" name="Google Shape;288;p47"/>
          <p:cNvPicPr preferRelativeResize="0"/>
          <p:nvPr/>
        </p:nvPicPr>
        <p:blipFill rotWithShape="1">
          <a:blip r:embed="rId3">
            <a:alphaModFix/>
          </a:blip>
          <a:srcRect b="0" l="0" r="0" t="0"/>
          <a:stretch/>
        </p:blipFill>
        <p:spPr>
          <a:xfrm>
            <a:off x="2610035" y="497149"/>
            <a:ext cx="4133083" cy="584594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2" name="Shape 292"/>
        <p:cNvGrpSpPr/>
        <p:nvPr/>
      </p:nvGrpSpPr>
      <p:grpSpPr>
        <a:xfrm>
          <a:off x="0" y="0"/>
          <a:ext cx="0" cy="0"/>
          <a:chOff x="0" y="0"/>
          <a:chExt cx="0" cy="0"/>
        </a:xfrm>
      </p:grpSpPr>
      <p:sp>
        <p:nvSpPr>
          <p:cNvPr id="293" name="Google Shape;293;p48"/>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000"/>
              <a:buFont typeface="Arial"/>
              <a:buNone/>
            </a:pPr>
            <a:r>
              <a:rPr b="0" i="0" lang="en-US" sz="3200" u="none">
                <a:solidFill>
                  <a:srgbClr val="3C8C92"/>
                </a:solidFill>
              </a:rPr>
              <a:t>Этот дракон знает, как быть в порядке. А ты?</a:t>
            </a:r>
            <a:endParaRPr sz="3200">
              <a:solidFill>
                <a:srgbClr val="3C8C92"/>
              </a:solidFill>
            </a:endParaRPr>
          </a:p>
        </p:txBody>
      </p:sp>
      <p:pic>
        <p:nvPicPr>
          <p:cNvPr id="294" name="Google Shape;294;p48"/>
          <p:cNvPicPr preferRelativeResize="0"/>
          <p:nvPr/>
        </p:nvPicPr>
        <p:blipFill rotWithShape="1">
          <a:blip r:embed="rId3">
            <a:alphaModFix/>
          </a:blip>
          <a:srcRect b="0" l="0" r="0" t="0"/>
          <a:stretch/>
        </p:blipFill>
        <p:spPr>
          <a:xfrm>
            <a:off x="1187450" y="1844675"/>
            <a:ext cx="7018337" cy="438467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49"/>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sz="3200">
                <a:solidFill>
                  <a:srgbClr val="3C8C92"/>
                </a:solidFill>
              </a:rPr>
              <a:t>Что дальше?</a:t>
            </a:r>
            <a:endParaRPr sz="3200">
              <a:solidFill>
                <a:srgbClr val="3C8C92"/>
              </a:solidFill>
            </a:endParaRPr>
          </a:p>
        </p:txBody>
      </p:sp>
      <p:sp>
        <p:nvSpPr>
          <p:cNvPr id="300" name="Google Shape;300;p49"/>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342900" lvl="0" marL="457200" rtl="0" algn="l">
              <a:lnSpc>
                <a:spcPct val="100000"/>
              </a:lnSpc>
              <a:spcBef>
                <a:spcPts val="360"/>
              </a:spcBef>
              <a:spcAft>
                <a:spcPts val="0"/>
              </a:spcAft>
              <a:buClr>
                <a:schemeClr val="dk1"/>
              </a:buClr>
              <a:buSzPts val="1800"/>
              <a:buChar char="•"/>
            </a:pPr>
            <a:r>
              <a:rPr lang="en-US" sz="2000">
                <a:solidFill>
                  <a:srgbClr val="3C8C92"/>
                </a:solidFill>
              </a:rPr>
              <a:t>Понимание того, как хочется прожить жизнь в целом, дает и мотивацию, и возможность модерировать темпы движения, корректировать цели, маршруты, окружать себя людьми и событиями, которые имеют значение.</a:t>
            </a:r>
            <a:endParaRPr/>
          </a:p>
          <a:p>
            <a:pPr indent="-342900" lvl="0" marL="457200" rtl="0" algn="l">
              <a:lnSpc>
                <a:spcPct val="100000"/>
              </a:lnSpc>
              <a:spcBef>
                <a:spcPts val="360"/>
              </a:spcBef>
              <a:spcAft>
                <a:spcPts val="0"/>
              </a:spcAft>
              <a:buClr>
                <a:schemeClr val="dk1"/>
              </a:buClr>
              <a:buSzPts val="1800"/>
              <a:buChar char="•"/>
            </a:pPr>
            <a:r>
              <a:rPr lang="en-US" sz="2000">
                <a:solidFill>
                  <a:srgbClr val="3C8C92"/>
                </a:solidFill>
              </a:rPr>
              <a:t>Как хочу прожить 2020/2025/2030 и тд?</a:t>
            </a:r>
            <a:endParaRPr/>
          </a:p>
          <a:p>
            <a:pPr indent="-342900" lvl="0" marL="457200" rtl="0" algn="l">
              <a:lnSpc>
                <a:spcPct val="100000"/>
              </a:lnSpc>
              <a:spcBef>
                <a:spcPts val="360"/>
              </a:spcBef>
              <a:spcAft>
                <a:spcPts val="0"/>
              </a:spcAft>
              <a:buClr>
                <a:schemeClr val="dk1"/>
              </a:buClr>
              <a:buSzPts val="1800"/>
              <a:buChar char="•"/>
            </a:pPr>
            <a:r>
              <a:rPr lang="en-US" sz="2000">
                <a:solidFill>
                  <a:srgbClr val="3C8C92"/>
                </a:solidFill>
              </a:rPr>
              <a:t>Что готов/а сделать для этого?</a:t>
            </a:r>
            <a:endParaRPr/>
          </a:p>
        </p:txBody>
      </p:sp>
      <p:pic>
        <p:nvPicPr>
          <p:cNvPr id="301" name="Google Shape;301;p49"/>
          <p:cNvPicPr preferRelativeResize="0"/>
          <p:nvPr/>
        </p:nvPicPr>
        <p:blipFill rotWithShape="1">
          <a:blip r:embed="rId3">
            <a:alphaModFix/>
          </a:blip>
          <a:srcRect b="0" l="0" r="0" t="0"/>
          <a:stretch/>
        </p:blipFill>
        <p:spPr>
          <a:xfrm>
            <a:off x="532660" y="3925890"/>
            <a:ext cx="8105313" cy="1900342"/>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5" name="Shape 305"/>
        <p:cNvGrpSpPr/>
        <p:nvPr/>
      </p:nvGrpSpPr>
      <p:grpSpPr>
        <a:xfrm>
          <a:off x="0" y="0"/>
          <a:ext cx="0" cy="0"/>
          <a:chOff x="0" y="0"/>
          <a:chExt cx="0" cy="0"/>
        </a:xfrm>
      </p:grpSpPr>
      <p:sp>
        <p:nvSpPr>
          <p:cNvPr id="306" name="Google Shape;306;p50"/>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3200"/>
              <a:buFont typeface="Arial"/>
              <a:buNone/>
            </a:pPr>
            <a:r>
              <a:rPr b="0" i="0" lang="en-US" sz="3200" u="none">
                <a:solidFill>
                  <a:srgbClr val="3C8C92"/>
                </a:solidFill>
                <a:latin typeface="Arial"/>
                <a:ea typeface="Arial"/>
                <a:cs typeface="Arial"/>
                <a:sym typeface="Arial"/>
              </a:rPr>
              <a:t>Экспресс-помощь</a:t>
            </a:r>
            <a:br>
              <a:rPr b="0" i="0" lang="en-US" sz="3200" u="none">
                <a:solidFill>
                  <a:srgbClr val="3C8C92"/>
                </a:solidFill>
                <a:latin typeface="Arial"/>
                <a:ea typeface="Arial"/>
                <a:cs typeface="Arial"/>
                <a:sym typeface="Arial"/>
              </a:rPr>
            </a:br>
            <a:r>
              <a:rPr b="0" i="0" lang="en-US" sz="2000" u="none">
                <a:solidFill>
                  <a:srgbClr val="3C8C92"/>
                </a:solidFill>
              </a:rPr>
              <a:t>Что делать, когда все летит к чертям?</a:t>
            </a:r>
            <a:endParaRPr sz="2000">
              <a:solidFill>
                <a:srgbClr val="3C8C92"/>
              </a:solidFill>
            </a:endParaRPr>
          </a:p>
        </p:txBody>
      </p:sp>
      <p:sp>
        <p:nvSpPr>
          <p:cNvPr id="307" name="Google Shape;307;p50"/>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	</a:t>
            </a:r>
            <a:r>
              <a:rPr b="0" i="0" lang="en-US" sz="2000" u="none">
                <a:solidFill>
                  <a:srgbClr val="3C8C92"/>
                </a:solidFill>
                <a:latin typeface="Arial"/>
                <a:ea typeface="Arial"/>
                <a:cs typeface="Arial"/>
                <a:sym typeface="Arial"/>
              </a:rPr>
              <a:t>Ответьте на вопросы, и на основании ответов составьте план действий, которые вы сможете предпринять при столкновении с трудностями, чтобы позаботиться о себе и остаться в состоянии</a:t>
            </a:r>
            <a:r>
              <a:rPr b="0" i="0" lang="en-US" sz="2000" u="none">
                <a:solidFill>
                  <a:srgbClr val="3C8C92"/>
                </a:solidFill>
              </a:rPr>
              <a:t>.</a:t>
            </a:r>
            <a:endParaRPr>
              <a:solidFill>
                <a:srgbClr val="3C8C92"/>
              </a:solidFill>
            </a:endParaRPr>
          </a:p>
          <a:p>
            <a:pPr indent="-342900" lvl="0" marL="342900" marR="0" rtl="0" algn="l">
              <a:lnSpc>
                <a:spcPct val="100000"/>
              </a:lnSpc>
              <a:spcBef>
                <a:spcPts val="400"/>
              </a:spcBef>
              <a:spcAft>
                <a:spcPts val="0"/>
              </a:spcAft>
              <a:buClr>
                <a:schemeClr val="dk1"/>
              </a:buClr>
              <a:buSzPts val="2000"/>
              <a:buFont typeface="Arial"/>
              <a:buChar char="•"/>
            </a:pPr>
            <a:r>
              <a:rPr b="0" i="0" lang="en-US" sz="2000" u="none">
                <a:solidFill>
                  <a:srgbClr val="3C8C92"/>
                </a:solidFill>
                <a:latin typeface="Arial"/>
                <a:ea typeface="Arial"/>
                <a:cs typeface="Arial"/>
                <a:sym typeface="Arial"/>
              </a:rPr>
              <a:t>К кому я могу обратиться за поддержкой, когда мне страшно</a:t>
            </a:r>
            <a:r>
              <a:rPr b="0" i="0" lang="en-US" sz="2000" u="none">
                <a:solidFill>
                  <a:srgbClr val="3C8C92"/>
                </a:solidFill>
              </a:rPr>
              <a:t>?</a:t>
            </a:r>
            <a:endParaRPr>
              <a:solidFill>
                <a:srgbClr val="3C8C92"/>
              </a:solidFill>
            </a:endParaRPr>
          </a:p>
          <a:p>
            <a:pPr indent="-342900" lvl="0" marL="342900" marR="0" rtl="0" algn="l">
              <a:lnSpc>
                <a:spcPct val="100000"/>
              </a:lnSpc>
              <a:spcBef>
                <a:spcPts val="400"/>
              </a:spcBef>
              <a:spcAft>
                <a:spcPts val="0"/>
              </a:spcAft>
              <a:buClr>
                <a:schemeClr val="dk1"/>
              </a:buClr>
              <a:buSzPts val="2000"/>
              <a:buFont typeface="Arial"/>
              <a:buChar char="•"/>
            </a:pPr>
            <a:r>
              <a:rPr b="0" i="0" lang="en-US" sz="2000" u="none">
                <a:solidFill>
                  <a:srgbClr val="3C8C92"/>
                </a:solidFill>
                <a:latin typeface="Arial"/>
                <a:ea typeface="Arial"/>
                <a:cs typeface="Arial"/>
                <a:sym typeface="Arial"/>
              </a:rPr>
              <a:t>Где и как я могу выразить свои чувства безопасным для себя способом</a:t>
            </a:r>
            <a:r>
              <a:rPr b="0" i="0" lang="en-US" sz="2000" u="none">
                <a:solidFill>
                  <a:srgbClr val="3C8C92"/>
                </a:solidFill>
              </a:rPr>
              <a:t>?</a:t>
            </a:r>
            <a:endParaRPr>
              <a:solidFill>
                <a:srgbClr val="3C8C92"/>
              </a:solidFill>
            </a:endParaRPr>
          </a:p>
          <a:p>
            <a:pPr indent="-342900" lvl="0" marL="342900" marR="0" rtl="0" algn="l">
              <a:lnSpc>
                <a:spcPct val="100000"/>
              </a:lnSpc>
              <a:spcBef>
                <a:spcPts val="400"/>
              </a:spcBef>
              <a:spcAft>
                <a:spcPts val="0"/>
              </a:spcAft>
              <a:buClr>
                <a:schemeClr val="dk1"/>
              </a:buClr>
              <a:buSzPts val="2000"/>
              <a:buFont typeface="Arial"/>
              <a:buChar char="•"/>
            </a:pPr>
            <a:r>
              <a:rPr b="0" i="0" lang="en-US" sz="2000" u="none">
                <a:solidFill>
                  <a:srgbClr val="3C8C92"/>
                </a:solidFill>
                <a:latin typeface="Arial"/>
                <a:ea typeface="Arial"/>
                <a:cs typeface="Arial"/>
                <a:sym typeface="Arial"/>
              </a:rPr>
              <a:t>Что требуется моему организму, чтобы чувствовать себя ухоженным, сильным и здоровым? Каковы базовые потребности</a:t>
            </a:r>
            <a:r>
              <a:rPr b="0" i="0" lang="en-US" sz="2000" u="none">
                <a:solidFill>
                  <a:srgbClr val="3C8C92"/>
                </a:solidFill>
              </a:rPr>
              <a:t>?</a:t>
            </a:r>
            <a:endParaRPr>
              <a:solidFill>
                <a:srgbClr val="3C8C92"/>
              </a:solidFill>
            </a:endParaRPr>
          </a:p>
          <a:p>
            <a:pPr indent="-342900" lvl="0" marL="342900" marR="0" rtl="0" algn="l">
              <a:lnSpc>
                <a:spcPct val="100000"/>
              </a:lnSpc>
              <a:spcBef>
                <a:spcPts val="400"/>
              </a:spcBef>
              <a:spcAft>
                <a:spcPts val="0"/>
              </a:spcAft>
              <a:buClr>
                <a:schemeClr val="dk1"/>
              </a:buClr>
              <a:buSzPts val="2000"/>
              <a:buFont typeface="Arial"/>
              <a:buChar char="•"/>
            </a:pPr>
            <a:r>
              <a:rPr b="0" i="0" lang="en-US" sz="2000" u="none">
                <a:solidFill>
                  <a:srgbClr val="3C8C92"/>
                </a:solidFill>
                <a:latin typeface="Arial"/>
                <a:ea typeface="Arial"/>
                <a:cs typeface="Arial"/>
                <a:sym typeface="Arial"/>
              </a:rPr>
              <a:t>От чего я могу отказаться, чтобы чувствовать себя лучше</a:t>
            </a:r>
            <a:r>
              <a:rPr b="0" i="0" lang="en-US" sz="2000" u="none">
                <a:solidFill>
                  <a:srgbClr val="3C8C92"/>
                </a:solidFill>
              </a:rPr>
              <a:t>?</a:t>
            </a:r>
            <a:endParaRPr>
              <a:solidFill>
                <a:srgbClr val="3C8C92"/>
              </a:solidFill>
            </a:endParaRPr>
          </a:p>
          <a:p>
            <a:pPr indent="-342900" lvl="0" marL="342900" marR="0" rtl="0" algn="l">
              <a:lnSpc>
                <a:spcPct val="100000"/>
              </a:lnSpc>
              <a:spcBef>
                <a:spcPts val="400"/>
              </a:spcBef>
              <a:spcAft>
                <a:spcPts val="0"/>
              </a:spcAft>
              <a:buClr>
                <a:schemeClr val="dk1"/>
              </a:buClr>
              <a:buSzPts val="2000"/>
              <a:buFont typeface="Arial"/>
              <a:buChar char="•"/>
            </a:pPr>
            <a:r>
              <a:rPr b="0" i="0" lang="en-US" sz="2000" u="none">
                <a:solidFill>
                  <a:srgbClr val="3C8C92"/>
                </a:solidFill>
                <a:latin typeface="Arial"/>
                <a:ea typeface="Arial"/>
                <a:cs typeface="Arial"/>
                <a:sym typeface="Arial"/>
              </a:rPr>
              <a:t>Что могу добавить в свою жизнь, чтобы чувствовать устойчивость?</a:t>
            </a:r>
            <a:endParaRPr>
              <a:solidFill>
                <a:srgbClr val="3C8C92"/>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1" name="Shape 311"/>
        <p:cNvGrpSpPr/>
        <p:nvPr/>
      </p:nvGrpSpPr>
      <p:grpSpPr>
        <a:xfrm>
          <a:off x="0" y="0"/>
          <a:ext cx="0" cy="0"/>
          <a:chOff x="0" y="0"/>
          <a:chExt cx="0" cy="0"/>
        </a:xfrm>
      </p:grpSpPr>
      <p:sp>
        <p:nvSpPr>
          <p:cNvPr id="312" name="Google Shape;312;p51"/>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2800"/>
              <a:buFont typeface="Arial"/>
              <a:buNone/>
            </a:pPr>
            <a:r>
              <a:rPr i="0" lang="en-US" sz="3200" u="none">
                <a:solidFill>
                  <a:srgbClr val="3C8C92"/>
                </a:solidFill>
              </a:rPr>
              <a:t>Вопросы для выхода из затруднительных ситуаций</a:t>
            </a:r>
            <a:endParaRPr sz="3200">
              <a:solidFill>
                <a:srgbClr val="3C8C92"/>
              </a:solidFill>
            </a:endParaRPr>
          </a:p>
        </p:txBody>
      </p:sp>
      <p:sp>
        <p:nvSpPr>
          <p:cNvPr id="313" name="Google Shape;313;p51"/>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2800"/>
              <a:buFont typeface="Arial"/>
              <a:buNone/>
            </a:pPr>
            <a:r>
              <a:t/>
            </a:r>
            <a:endParaRPr b="0" i="0" sz="2800" u="none">
              <a:solidFill>
                <a:schemeClr val="dk1"/>
              </a:solidFill>
              <a:latin typeface="Arial"/>
              <a:ea typeface="Arial"/>
              <a:cs typeface="Arial"/>
              <a:sym typeface="Arial"/>
            </a:endParaRPr>
          </a:p>
          <a:p>
            <a:pPr indent="-342900" lvl="0" marL="342900" marR="0" rtl="0" algn="l">
              <a:lnSpc>
                <a:spcPct val="150000"/>
              </a:lnSpc>
              <a:spcBef>
                <a:spcPts val="560"/>
              </a:spcBef>
              <a:spcAft>
                <a:spcPts val="0"/>
              </a:spcAft>
              <a:buClr>
                <a:schemeClr val="dk1"/>
              </a:buClr>
              <a:buSzPts val="2800"/>
              <a:buFont typeface="Arial"/>
              <a:buChar char="•"/>
            </a:pPr>
            <a:r>
              <a:rPr b="0" i="0" lang="en-US" sz="2000" u="none">
                <a:solidFill>
                  <a:srgbClr val="3C8C92"/>
                </a:solidFill>
              </a:rPr>
              <a:t>Что положительного есть в ситуации?</a:t>
            </a:r>
            <a:endParaRPr sz="2000">
              <a:solidFill>
                <a:srgbClr val="3C8C92"/>
              </a:solidFill>
            </a:endParaRPr>
          </a:p>
          <a:p>
            <a:pPr indent="-342900" lvl="0" marL="342900" marR="0" rtl="0" algn="l">
              <a:lnSpc>
                <a:spcPct val="150000"/>
              </a:lnSpc>
              <a:spcBef>
                <a:spcPts val="560"/>
              </a:spcBef>
              <a:spcAft>
                <a:spcPts val="0"/>
              </a:spcAft>
              <a:buClr>
                <a:schemeClr val="dk1"/>
              </a:buClr>
              <a:buSzPts val="2800"/>
              <a:buFont typeface="Arial"/>
              <a:buChar char="•"/>
            </a:pPr>
            <a:r>
              <a:rPr b="0" i="0" lang="en-US" sz="2000" u="none">
                <a:solidFill>
                  <a:srgbClr val="3C8C92"/>
                </a:solidFill>
              </a:rPr>
              <a:t>Что могу предпринять, чтобы изменить текущее?</a:t>
            </a:r>
            <a:endParaRPr sz="2000">
              <a:solidFill>
                <a:srgbClr val="3C8C92"/>
              </a:solidFill>
            </a:endParaRPr>
          </a:p>
          <a:p>
            <a:pPr indent="-342900" lvl="0" marL="342900" marR="0" rtl="0" algn="l">
              <a:lnSpc>
                <a:spcPct val="150000"/>
              </a:lnSpc>
              <a:spcBef>
                <a:spcPts val="560"/>
              </a:spcBef>
              <a:spcAft>
                <a:spcPts val="0"/>
              </a:spcAft>
              <a:buClr>
                <a:schemeClr val="dk1"/>
              </a:buClr>
              <a:buSzPts val="2800"/>
              <a:buFont typeface="Arial"/>
              <a:buChar char="•"/>
            </a:pPr>
            <a:r>
              <a:rPr b="0" i="0" lang="en-US" sz="2000" u="none">
                <a:solidFill>
                  <a:srgbClr val="3C8C92"/>
                </a:solidFill>
              </a:rPr>
              <a:t>Что/кто может помочь мне решить эту ситуацию наилучшим способом?</a:t>
            </a:r>
            <a:endParaRPr sz="2000">
              <a:solidFill>
                <a:srgbClr val="3C8C92"/>
              </a:solidFill>
            </a:endParaRPr>
          </a:p>
          <a:p>
            <a:pPr indent="-342900" lvl="0" marL="342900" marR="0" rtl="0" algn="l">
              <a:lnSpc>
                <a:spcPct val="150000"/>
              </a:lnSpc>
              <a:spcBef>
                <a:spcPts val="560"/>
              </a:spcBef>
              <a:spcAft>
                <a:spcPts val="0"/>
              </a:spcAft>
              <a:buClr>
                <a:schemeClr val="dk1"/>
              </a:buClr>
              <a:buSzPts val="2800"/>
              <a:buFont typeface="Arial"/>
              <a:buChar char="•"/>
            </a:pPr>
            <a:r>
              <a:rPr b="0" i="0" lang="en-US" sz="2000" u="none">
                <a:solidFill>
                  <a:srgbClr val="3C8C92"/>
                </a:solidFill>
              </a:rPr>
              <a:t>С помощью каких ресурсов смогу справиться?  </a:t>
            </a:r>
            <a:endParaRPr b="0" i="0" sz="2000" u="none">
              <a:solidFill>
                <a:srgbClr val="3C8C92"/>
              </a:solidFill>
            </a:endParaRPr>
          </a:p>
          <a:p>
            <a:pPr indent="-342900" lvl="0" marL="342900" marR="0" rtl="0" algn="l">
              <a:lnSpc>
                <a:spcPct val="150000"/>
              </a:lnSpc>
              <a:spcBef>
                <a:spcPts val="560"/>
              </a:spcBef>
              <a:spcAft>
                <a:spcPts val="0"/>
              </a:spcAft>
              <a:buClr>
                <a:schemeClr val="dk1"/>
              </a:buClr>
              <a:buSzPts val="2800"/>
              <a:buFont typeface="Arial"/>
              <a:buChar char="•"/>
            </a:pPr>
            <a:r>
              <a:rPr b="0" i="0" lang="en-US" sz="2000" u="none">
                <a:solidFill>
                  <a:srgbClr val="3C8C92"/>
                </a:solidFill>
              </a:rPr>
              <a:t>Где эти ресурсы взять?</a:t>
            </a:r>
            <a:endParaRPr sz="2000">
              <a:solidFill>
                <a:srgbClr val="3C8C92"/>
              </a:solidFill>
            </a:endParaRPr>
          </a:p>
          <a:p>
            <a:pPr indent="-165100" lvl="0" marL="342900" marR="0" rtl="0" algn="l">
              <a:lnSpc>
                <a:spcPct val="100000"/>
              </a:lnSpc>
              <a:spcBef>
                <a:spcPts val="560"/>
              </a:spcBef>
              <a:spcAft>
                <a:spcPts val="0"/>
              </a:spcAft>
              <a:buClr>
                <a:schemeClr val="dk1"/>
              </a:buClr>
              <a:buSzPts val="2800"/>
              <a:buFont typeface="Arial"/>
              <a:buNone/>
            </a:pPr>
            <a:r>
              <a:t/>
            </a:r>
            <a:endParaRPr b="0" i="0" sz="2800" u="none">
              <a:solidFill>
                <a:schemeClr val="dk1"/>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7" name="Shape 317"/>
        <p:cNvGrpSpPr/>
        <p:nvPr/>
      </p:nvGrpSpPr>
      <p:grpSpPr>
        <a:xfrm>
          <a:off x="0" y="0"/>
          <a:ext cx="0" cy="0"/>
          <a:chOff x="0" y="0"/>
          <a:chExt cx="0" cy="0"/>
        </a:xfrm>
      </p:grpSpPr>
      <p:sp>
        <p:nvSpPr>
          <p:cNvPr id="318" name="Google Shape;318;p52"/>
          <p:cNvSpPr txBox="1"/>
          <p:nvPr>
            <p:ph idx="4294967295" type="title"/>
          </p:nvPr>
        </p:nvSpPr>
        <p:spPr>
          <a:xfrm>
            <a:off x="457200" y="274637"/>
            <a:ext cx="8229600" cy="1143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2"/>
              </a:buClr>
              <a:buSzPts val="2800"/>
              <a:buFont typeface="Arial"/>
              <a:buNone/>
            </a:pPr>
            <a:r>
              <a:rPr i="0" lang="en-US" sz="3200" u="none" cap="none" strike="noStrike">
                <a:solidFill>
                  <a:srgbClr val="3C8C92"/>
                </a:solidFill>
              </a:rPr>
              <a:t>Вопросы, приводящие в ресурсное состояние</a:t>
            </a:r>
            <a:endParaRPr sz="3200">
              <a:solidFill>
                <a:srgbClr val="3C8C92"/>
              </a:solidFill>
            </a:endParaRPr>
          </a:p>
        </p:txBody>
      </p:sp>
      <p:sp>
        <p:nvSpPr>
          <p:cNvPr id="319" name="Google Shape;319;p52"/>
          <p:cNvSpPr txBox="1"/>
          <p:nvPr>
            <p:ph idx="4294967295" type="body"/>
          </p:nvPr>
        </p:nvSpPr>
        <p:spPr>
          <a:xfrm>
            <a:off x="457200" y="1600200"/>
            <a:ext cx="4038600" cy="45259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dk1"/>
              </a:buClr>
              <a:buSzPts val="2000"/>
              <a:buFont typeface="Arial"/>
              <a:buNone/>
            </a:pPr>
            <a:r>
              <a:rPr b="1" i="0" lang="en-US" sz="2000" u="none">
                <a:solidFill>
                  <a:srgbClr val="3C8C92"/>
                </a:solidFill>
                <a:latin typeface="Arial"/>
                <a:ea typeface="Arial"/>
                <a:cs typeface="Arial"/>
                <a:sym typeface="Arial"/>
              </a:rPr>
              <a:t>Утренние вопросы</a:t>
            </a:r>
            <a:endParaRPr b="0" i="0" sz="2000" u="none">
              <a:solidFill>
                <a:srgbClr val="3C8C92"/>
              </a:solidFill>
              <a:latin typeface="Arial"/>
              <a:ea typeface="Arial"/>
              <a:cs typeface="Arial"/>
              <a:sym typeface="Arial"/>
            </a:endParaRPr>
          </a:p>
          <a:p>
            <a:pPr indent="-342900" lvl="0" marL="342900" marR="0" rtl="0" algn="l">
              <a:lnSpc>
                <a:spcPct val="90000"/>
              </a:lnSpc>
              <a:spcBef>
                <a:spcPts val="400"/>
              </a:spcBef>
              <a:spcAft>
                <a:spcPts val="0"/>
              </a:spcAft>
              <a:buClr>
                <a:schemeClr val="dk1"/>
              </a:buClr>
              <a:buSzPts val="2000"/>
              <a:buFont typeface="Arial"/>
              <a:buChar char="•"/>
            </a:pPr>
            <a:r>
              <a:rPr b="0" i="0" lang="en-US" sz="2000" u="none">
                <a:solidFill>
                  <a:srgbClr val="3C8C92"/>
                </a:solidFill>
                <a:latin typeface="Arial"/>
                <a:ea typeface="Arial"/>
                <a:cs typeface="Arial"/>
                <a:sym typeface="Arial"/>
              </a:rPr>
              <a:t>Что приносит мне радость</a:t>
            </a:r>
            <a:r>
              <a:rPr b="0" i="0" lang="en-US" sz="2000" u="none">
                <a:solidFill>
                  <a:srgbClr val="3C8C92"/>
                </a:solidFill>
              </a:rPr>
              <a:t>?</a:t>
            </a:r>
            <a:endParaRPr>
              <a:solidFill>
                <a:srgbClr val="3C8C92"/>
              </a:solidFill>
            </a:endParaRPr>
          </a:p>
          <a:p>
            <a:pPr indent="-342900" lvl="0" marL="342900" marR="0" rtl="0" algn="l">
              <a:lnSpc>
                <a:spcPct val="90000"/>
              </a:lnSpc>
              <a:spcBef>
                <a:spcPts val="400"/>
              </a:spcBef>
              <a:spcAft>
                <a:spcPts val="0"/>
              </a:spcAft>
              <a:buClr>
                <a:schemeClr val="dk1"/>
              </a:buClr>
              <a:buSzPts val="2000"/>
              <a:buFont typeface="Arial"/>
              <a:buChar char="•"/>
            </a:pPr>
            <a:r>
              <a:rPr b="0" i="0" lang="en-US" sz="2000" u="none">
                <a:solidFill>
                  <a:srgbClr val="3C8C92"/>
                </a:solidFill>
                <a:latin typeface="Arial"/>
                <a:ea typeface="Arial"/>
                <a:cs typeface="Arial"/>
                <a:sym typeface="Arial"/>
              </a:rPr>
              <a:t>За что я благодарна/благодарен в жизни</a:t>
            </a:r>
            <a:r>
              <a:rPr b="0" i="0" lang="en-US" sz="2000" u="none">
                <a:solidFill>
                  <a:srgbClr val="3C8C92"/>
                </a:solidFill>
              </a:rPr>
              <a:t>?</a:t>
            </a:r>
            <a:endParaRPr>
              <a:solidFill>
                <a:srgbClr val="3C8C92"/>
              </a:solidFill>
            </a:endParaRPr>
          </a:p>
          <a:p>
            <a:pPr indent="-342900" lvl="0" marL="342900" marR="0" rtl="0" algn="l">
              <a:lnSpc>
                <a:spcPct val="90000"/>
              </a:lnSpc>
              <a:spcBef>
                <a:spcPts val="400"/>
              </a:spcBef>
              <a:spcAft>
                <a:spcPts val="0"/>
              </a:spcAft>
              <a:buClr>
                <a:schemeClr val="dk1"/>
              </a:buClr>
              <a:buSzPts val="2000"/>
              <a:buFont typeface="Arial"/>
              <a:buChar char="•"/>
            </a:pPr>
            <a:r>
              <a:rPr b="0" i="0" lang="en-US" sz="2000" u="none">
                <a:solidFill>
                  <a:srgbClr val="3C8C92"/>
                </a:solidFill>
                <a:latin typeface="Arial"/>
                <a:ea typeface="Arial"/>
                <a:cs typeface="Arial"/>
                <a:sym typeface="Arial"/>
              </a:rPr>
              <a:t>Что я люблю делать</a:t>
            </a:r>
            <a:r>
              <a:rPr b="0" i="0" lang="en-US" sz="2000" u="none">
                <a:solidFill>
                  <a:srgbClr val="3C8C92"/>
                </a:solidFill>
              </a:rPr>
              <a:t>?</a:t>
            </a:r>
            <a:endParaRPr>
              <a:solidFill>
                <a:srgbClr val="3C8C92"/>
              </a:solidFill>
            </a:endParaRPr>
          </a:p>
          <a:p>
            <a:pPr indent="-342900" lvl="0" marL="342900" marR="0" rtl="0" algn="l">
              <a:lnSpc>
                <a:spcPct val="90000"/>
              </a:lnSpc>
              <a:spcBef>
                <a:spcPts val="400"/>
              </a:spcBef>
              <a:spcAft>
                <a:spcPts val="0"/>
              </a:spcAft>
              <a:buClr>
                <a:schemeClr val="dk1"/>
              </a:buClr>
              <a:buSzPts val="2000"/>
              <a:buFont typeface="Arial"/>
              <a:buChar char="•"/>
            </a:pPr>
            <a:r>
              <a:rPr b="0" i="0" lang="en-US" sz="2000" u="none">
                <a:solidFill>
                  <a:srgbClr val="3C8C92"/>
                </a:solidFill>
                <a:latin typeface="Arial"/>
                <a:ea typeface="Arial"/>
                <a:cs typeface="Arial"/>
                <a:sym typeface="Arial"/>
              </a:rPr>
              <a:t>Какие чувства сейчас испытываю</a:t>
            </a:r>
            <a:r>
              <a:rPr b="0" i="0" lang="en-US" sz="2000" u="none">
                <a:solidFill>
                  <a:srgbClr val="3C8C92"/>
                </a:solidFill>
              </a:rPr>
              <a:t>?</a:t>
            </a:r>
            <a:endParaRPr>
              <a:solidFill>
                <a:srgbClr val="3C8C92"/>
              </a:solidFill>
            </a:endParaRPr>
          </a:p>
          <a:p>
            <a:pPr indent="-342900" lvl="0" marL="342900" marR="0" rtl="0" algn="l">
              <a:lnSpc>
                <a:spcPct val="90000"/>
              </a:lnSpc>
              <a:spcBef>
                <a:spcPts val="400"/>
              </a:spcBef>
              <a:spcAft>
                <a:spcPts val="0"/>
              </a:spcAft>
              <a:buClr>
                <a:schemeClr val="dk1"/>
              </a:buClr>
              <a:buSzPts val="2000"/>
              <a:buFont typeface="Arial"/>
              <a:buChar char="•"/>
            </a:pPr>
            <a:r>
              <a:rPr b="0" i="0" lang="en-US" sz="2000" u="none">
                <a:solidFill>
                  <a:srgbClr val="3C8C92"/>
                </a:solidFill>
                <a:latin typeface="Arial"/>
                <a:ea typeface="Arial"/>
                <a:cs typeface="Arial"/>
                <a:sym typeface="Arial"/>
              </a:rPr>
              <a:t>С чем эти чувства связаны</a:t>
            </a:r>
            <a:r>
              <a:rPr b="0" i="0" lang="en-US" sz="2000" u="none">
                <a:solidFill>
                  <a:srgbClr val="3C8C92"/>
                </a:solidFill>
              </a:rPr>
              <a:t>?</a:t>
            </a:r>
            <a:endParaRPr>
              <a:solidFill>
                <a:srgbClr val="3C8C92"/>
              </a:solidFill>
            </a:endParaRPr>
          </a:p>
          <a:p>
            <a:pPr indent="-342900" lvl="0" marL="342900" marR="0" rtl="0" algn="l">
              <a:lnSpc>
                <a:spcPct val="90000"/>
              </a:lnSpc>
              <a:spcBef>
                <a:spcPts val="400"/>
              </a:spcBef>
              <a:spcAft>
                <a:spcPts val="0"/>
              </a:spcAft>
              <a:buClr>
                <a:schemeClr val="dk1"/>
              </a:buClr>
              <a:buSzPts val="2000"/>
              <a:buFont typeface="Arial"/>
              <a:buChar char="•"/>
            </a:pPr>
            <a:r>
              <a:rPr b="0" i="0" lang="en-US" sz="2000" u="none">
                <a:solidFill>
                  <a:srgbClr val="3C8C92"/>
                </a:solidFill>
                <a:latin typeface="Arial"/>
                <a:ea typeface="Arial"/>
                <a:cs typeface="Arial"/>
                <a:sym typeface="Arial"/>
              </a:rPr>
              <a:t>Что могу сделать сегодня, чтобы стать умнее/счастливее/богаче/спокойнее/ваш вариант</a:t>
            </a:r>
            <a:r>
              <a:rPr b="0" i="0" lang="en-US" sz="2000" u="none">
                <a:solidFill>
                  <a:srgbClr val="3C8C92"/>
                </a:solidFill>
              </a:rPr>
              <a:t>?</a:t>
            </a:r>
            <a:endParaRPr>
              <a:solidFill>
                <a:srgbClr val="3C8C92"/>
              </a:solidFill>
            </a:endParaRPr>
          </a:p>
        </p:txBody>
      </p:sp>
      <p:sp>
        <p:nvSpPr>
          <p:cNvPr id="320" name="Google Shape;320;p52"/>
          <p:cNvSpPr txBox="1"/>
          <p:nvPr>
            <p:ph idx="4294967295" type="body"/>
          </p:nvPr>
        </p:nvSpPr>
        <p:spPr>
          <a:xfrm>
            <a:off x="4648200" y="1600200"/>
            <a:ext cx="4038600" cy="45259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dk1"/>
              </a:buClr>
              <a:buSzPts val="2000"/>
              <a:buFont typeface="Arial"/>
              <a:buNone/>
            </a:pPr>
            <a:r>
              <a:rPr b="1" i="0" lang="en-US" sz="2000" u="none">
                <a:solidFill>
                  <a:srgbClr val="3C8C92"/>
                </a:solidFill>
                <a:latin typeface="Arial"/>
                <a:ea typeface="Arial"/>
                <a:cs typeface="Arial"/>
                <a:sym typeface="Arial"/>
              </a:rPr>
              <a:t>Вечерние вопросы</a:t>
            </a:r>
            <a:endParaRPr b="0" i="0" sz="2000" u="none">
              <a:solidFill>
                <a:srgbClr val="3C8C92"/>
              </a:solidFill>
              <a:latin typeface="Arial"/>
              <a:ea typeface="Arial"/>
              <a:cs typeface="Arial"/>
              <a:sym typeface="Arial"/>
            </a:endParaRPr>
          </a:p>
          <a:p>
            <a:pPr indent="-342900" lvl="0" marL="342900" marR="0" rtl="0" algn="l">
              <a:lnSpc>
                <a:spcPct val="90000"/>
              </a:lnSpc>
              <a:spcBef>
                <a:spcPts val="400"/>
              </a:spcBef>
              <a:spcAft>
                <a:spcPts val="0"/>
              </a:spcAft>
              <a:buClr>
                <a:schemeClr val="dk1"/>
              </a:buClr>
              <a:buSzPts val="2000"/>
              <a:buFont typeface="Arial"/>
              <a:buChar char="•"/>
            </a:pPr>
            <a:r>
              <a:rPr b="0" i="0" lang="en-US" sz="2000" u="none">
                <a:solidFill>
                  <a:srgbClr val="3C8C92"/>
                </a:solidFill>
                <a:latin typeface="Arial"/>
                <a:ea typeface="Arial"/>
                <a:cs typeface="Arial"/>
                <a:sym typeface="Arial"/>
              </a:rPr>
              <a:t>Что хорошего я сделал(а) сегодня для себя и для других людей</a:t>
            </a:r>
            <a:r>
              <a:rPr b="0" i="0" lang="en-US" sz="2000" u="none">
                <a:solidFill>
                  <a:srgbClr val="3C8C92"/>
                </a:solidFill>
              </a:rPr>
              <a:t>?</a:t>
            </a:r>
            <a:endParaRPr>
              <a:solidFill>
                <a:srgbClr val="3C8C92"/>
              </a:solidFill>
            </a:endParaRPr>
          </a:p>
          <a:p>
            <a:pPr indent="-342900" lvl="0" marL="342900" marR="0" rtl="0" algn="l">
              <a:lnSpc>
                <a:spcPct val="90000"/>
              </a:lnSpc>
              <a:spcBef>
                <a:spcPts val="400"/>
              </a:spcBef>
              <a:spcAft>
                <a:spcPts val="0"/>
              </a:spcAft>
              <a:buClr>
                <a:schemeClr val="dk1"/>
              </a:buClr>
              <a:buSzPts val="2000"/>
              <a:buFont typeface="Arial"/>
              <a:buChar char="•"/>
            </a:pPr>
            <a:r>
              <a:rPr b="0" i="0" lang="en-US" sz="2000" u="none">
                <a:solidFill>
                  <a:srgbClr val="3C8C92"/>
                </a:solidFill>
                <a:latin typeface="Arial"/>
                <a:ea typeface="Arial"/>
                <a:cs typeface="Arial"/>
                <a:sym typeface="Arial"/>
              </a:rPr>
              <a:t>Чему я сегодня научилась/ся</a:t>
            </a:r>
            <a:r>
              <a:rPr b="0" i="0" lang="en-US" sz="2000" u="none">
                <a:solidFill>
                  <a:srgbClr val="3C8C92"/>
                </a:solidFill>
              </a:rPr>
              <a:t>?</a:t>
            </a:r>
            <a:endParaRPr>
              <a:solidFill>
                <a:srgbClr val="3C8C92"/>
              </a:solidFill>
            </a:endParaRPr>
          </a:p>
          <a:p>
            <a:pPr indent="-342900" lvl="0" marL="342900" marR="0" rtl="0" algn="l">
              <a:lnSpc>
                <a:spcPct val="90000"/>
              </a:lnSpc>
              <a:spcBef>
                <a:spcPts val="400"/>
              </a:spcBef>
              <a:spcAft>
                <a:spcPts val="0"/>
              </a:spcAft>
              <a:buClr>
                <a:schemeClr val="dk1"/>
              </a:buClr>
              <a:buSzPts val="2000"/>
              <a:buFont typeface="Arial"/>
              <a:buChar char="•"/>
            </a:pPr>
            <a:r>
              <a:rPr b="0" i="0" lang="en-US" sz="2000" u="none">
                <a:solidFill>
                  <a:srgbClr val="3C8C92"/>
                </a:solidFill>
                <a:latin typeface="Arial"/>
                <a:ea typeface="Arial"/>
                <a:cs typeface="Arial"/>
                <a:sym typeface="Arial"/>
              </a:rPr>
              <a:t>Как сегодняшний день улучшит качество моей жизни</a:t>
            </a:r>
            <a:r>
              <a:rPr b="0" i="0" lang="en-US" sz="2000" u="none">
                <a:solidFill>
                  <a:srgbClr val="3C8C92"/>
                </a:solidFill>
              </a:rPr>
              <a:t>? </a:t>
            </a:r>
            <a:endParaRPr>
              <a:solidFill>
                <a:srgbClr val="3C8C92"/>
              </a:solidFill>
            </a:endParaRPr>
          </a:p>
          <a:p>
            <a:pPr indent="-342900" lvl="0" marL="342900" marR="0" rtl="0" algn="l">
              <a:lnSpc>
                <a:spcPct val="90000"/>
              </a:lnSpc>
              <a:spcBef>
                <a:spcPts val="400"/>
              </a:spcBef>
              <a:spcAft>
                <a:spcPts val="0"/>
              </a:spcAft>
              <a:buClr>
                <a:schemeClr val="dk1"/>
              </a:buClr>
              <a:buSzPts val="2000"/>
              <a:buFont typeface="Arial"/>
              <a:buChar char="•"/>
            </a:pPr>
            <a:r>
              <a:rPr b="0" i="0" lang="en-US" sz="2000" u="none">
                <a:solidFill>
                  <a:srgbClr val="3C8C92"/>
                </a:solidFill>
                <a:latin typeface="Arial"/>
                <a:ea typeface="Arial"/>
                <a:cs typeface="Arial"/>
                <a:sym typeface="Arial"/>
              </a:rPr>
              <a:t>Что запланирую на основании этого на завтра</a:t>
            </a:r>
            <a:r>
              <a:rPr b="0" i="0" lang="en-US" sz="2000" u="none">
                <a:solidFill>
                  <a:srgbClr val="3C8C92"/>
                </a:solidFill>
              </a:rPr>
              <a:t>?</a:t>
            </a:r>
            <a:endParaRPr>
              <a:solidFill>
                <a:srgbClr val="3C8C92"/>
              </a:solidFill>
            </a:endParaRPr>
          </a:p>
          <a:p>
            <a:pPr indent="-215900" lvl="0" marL="342900" marR="0" rtl="0" algn="l">
              <a:lnSpc>
                <a:spcPct val="90000"/>
              </a:lnSpc>
              <a:spcBef>
                <a:spcPts val="400"/>
              </a:spcBef>
              <a:spcAft>
                <a:spcPts val="0"/>
              </a:spcAft>
              <a:buClr>
                <a:schemeClr val="dk1"/>
              </a:buClr>
              <a:buSzPts val="2000"/>
              <a:buFont typeface="Arial"/>
              <a:buNone/>
            </a:pPr>
            <a:r>
              <a:t/>
            </a:r>
            <a:endParaRPr b="0" i="0" sz="2000" u="none">
              <a:solidFill>
                <a:schemeClr val="dk1"/>
              </a:solidFill>
              <a:latin typeface="Arial"/>
              <a:ea typeface="Arial"/>
              <a:cs typeface="Arial"/>
              <a:sym typeface="Arial"/>
            </a:endParaRPr>
          </a:p>
          <a:p>
            <a:pPr indent="-215900" lvl="0" marL="342900" marR="0" rtl="0" algn="l">
              <a:lnSpc>
                <a:spcPct val="100000"/>
              </a:lnSpc>
              <a:spcBef>
                <a:spcPts val="400"/>
              </a:spcBef>
              <a:spcAft>
                <a:spcPts val="0"/>
              </a:spcAft>
              <a:buClr>
                <a:schemeClr val="dk1"/>
              </a:buClr>
              <a:buSzPts val="2000"/>
              <a:buFont typeface="Arial"/>
              <a:buNone/>
            </a:pPr>
            <a:r>
              <a:t/>
            </a:r>
            <a:endParaRPr b="0" i="0" sz="2000" u="none">
              <a:solidFill>
                <a:schemeClr val="dk1"/>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53"/>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sz="3200">
                <a:solidFill>
                  <a:srgbClr val="3C8C92"/>
                </a:solidFill>
              </a:rPr>
              <a:t>Помните </a:t>
            </a:r>
            <a:endParaRPr sz="3200">
              <a:solidFill>
                <a:srgbClr val="3C8C92"/>
              </a:solidFill>
            </a:endParaRPr>
          </a:p>
        </p:txBody>
      </p:sp>
      <p:sp>
        <p:nvSpPr>
          <p:cNvPr id="326" name="Google Shape;326;p53"/>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342900" lvl="0" marL="457200" rtl="0" algn="l">
              <a:lnSpc>
                <a:spcPct val="100000"/>
              </a:lnSpc>
              <a:spcBef>
                <a:spcPts val="360"/>
              </a:spcBef>
              <a:spcAft>
                <a:spcPts val="0"/>
              </a:spcAft>
              <a:buClr>
                <a:schemeClr val="dk1"/>
              </a:buClr>
              <a:buSzPts val="1800"/>
              <a:buChar char="•"/>
            </a:pPr>
            <a:r>
              <a:rPr lang="en-US" sz="1800">
                <a:solidFill>
                  <a:srgbClr val="3C8C92"/>
                </a:solidFill>
              </a:rPr>
              <a:t>Жизнь – это динамика. </a:t>
            </a:r>
            <a:endParaRPr/>
          </a:p>
          <a:p>
            <a:pPr indent="-342900" lvl="0" marL="457200" rtl="0" algn="l">
              <a:lnSpc>
                <a:spcPct val="100000"/>
              </a:lnSpc>
              <a:spcBef>
                <a:spcPts val="360"/>
              </a:spcBef>
              <a:spcAft>
                <a:spcPts val="0"/>
              </a:spcAft>
              <a:buClr>
                <a:schemeClr val="dk1"/>
              </a:buClr>
              <a:buSzPts val="1800"/>
              <a:buChar char="•"/>
            </a:pPr>
            <a:r>
              <a:rPr lang="en-US" sz="1800">
                <a:solidFill>
                  <a:srgbClr val="3C8C92"/>
                </a:solidFill>
              </a:rPr>
              <a:t>Каждый новый день новый по ощущениям, по эмоциям, по отношению с окружающим миром.</a:t>
            </a:r>
            <a:endParaRPr/>
          </a:p>
          <a:p>
            <a:pPr indent="-342900" lvl="0" marL="457200" rtl="0" algn="l">
              <a:lnSpc>
                <a:spcPct val="100000"/>
              </a:lnSpc>
              <a:spcBef>
                <a:spcPts val="360"/>
              </a:spcBef>
              <a:spcAft>
                <a:spcPts val="0"/>
              </a:spcAft>
              <a:buClr>
                <a:schemeClr val="dk1"/>
              </a:buClr>
              <a:buSzPts val="1800"/>
              <a:buChar char="•"/>
            </a:pPr>
            <a:r>
              <a:rPr lang="en-US" sz="1800">
                <a:solidFill>
                  <a:srgbClr val="3C8C92"/>
                </a:solidFill>
              </a:rPr>
              <a:t>Расслабиться раз и навсегда не получится.</a:t>
            </a:r>
            <a:endParaRPr/>
          </a:p>
          <a:p>
            <a:pPr indent="-342900" lvl="0" marL="457200" rtl="0" algn="l">
              <a:lnSpc>
                <a:spcPct val="100000"/>
              </a:lnSpc>
              <a:spcBef>
                <a:spcPts val="360"/>
              </a:spcBef>
              <a:spcAft>
                <a:spcPts val="0"/>
              </a:spcAft>
              <a:buClr>
                <a:schemeClr val="dk1"/>
              </a:buClr>
              <a:buSzPts val="1800"/>
              <a:buChar char="•"/>
            </a:pPr>
            <a:r>
              <a:rPr lang="en-US" sz="1800">
                <a:solidFill>
                  <a:srgbClr val="3C8C92"/>
                </a:solidFill>
              </a:rPr>
              <a:t>Напряжение – это нормально. Оно дает нам импульс и движение.</a:t>
            </a:r>
            <a:endParaRPr/>
          </a:p>
          <a:p>
            <a:pPr indent="-342900" lvl="0" marL="457200" rtl="0" algn="l">
              <a:lnSpc>
                <a:spcPct val="100000"/>
              </a:lnSpc>
              <a:spcBef>
                <a:spcPts val="360"/>
              </a:spcBef>
              <a:spcAft>
                <a:spcPts val="0"/>
              </a:spcAft>
              <a:buClr>
                <a:schemeClr val="dk1"/>
              </a:buClr>
              <a:buSzPts val="1800"/>
              <a:buChar char="•"/>
            </a:pPr>
            <a:r>
              <a:rPr lang="en-US" sz="1800">
                <a:solidFill>
                  <a:srgbClr val="3C8C92"/>
                </a:solidFill>
              </a:rPr>
              <a:t>Важно чередовать его с отпусканием и расслаблением.</a:t>
            </a:r>
            <a:endParaRPr sz="1800">
              <a:solidFill>
                <a:srgbClr val="3C8C9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8" name="Shape 58"/>
        <p:cNvGrpSpPr/>
        <p:nvPr/>
      </p:nvGrpSpPr>
      <p:grpSpPr>
        <a:xfrm>
          <a:off x="0" y="0"/>
          <a:ext cx="0" cy="0"/>
          <a:chOff x="0" y="0"/>
          <a:chExt cx="0" cy="0"/>
        </a:xfrm>
      </p:grpSpPr>
      <p:sp>
        <p:nvSpPr>
          <p:cNvPr id="59" name="Google Shape;59;p9"/>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Arial"/>
              <a:buNone/>
            </a:pPr>
            <a:r>
              <a:rPr b="0" i="0" lang="en-US" sz="3200" u="none">
                <a:solidFill>
                  <a:srgbClr val="3C8C92"/>
                </a:solidFill>
              </a:rPr>
              <a:t>Правила</a:t>
            </a:r>
            <a:endParaRPr sz="3200">
              <a:solidFill>
                <a:srgbClr val="3C8C92"/>
              </a:solidFill>
            </a:endParaRPr>
          </a:p>
        </p:txBody>
      </p:sp>
      <p:sp>
        <p:nvSpPr>
          <p:cNvPr id="60" name="Google Shape;60;p9"/>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dk1"/>
              </a:buClr>
              <a:buSzPts val="2000"/>
              <a:buFont typeface="Arial"/>
              <a:buChar char="•"/>
            </a:pPr>
            <a:r>
              <a:rPr b="0" i="0" lang="en-US" sz="1800" u="none">
                <a:solidFill>
                  <a:srgbClr val="3C8C92"/>
                </a:solidFill>
              </a:rPr>
              <a:t>Садимся удобно и исключаем на время эфира все, что может мешать сосредоточиться</a:t>
            </a:r>
            <a:endParaRPr sz="1800">
              <a:solidFill>
                <a:srgbClr val="3C8C92"/>
              </a:solidFill>
            </a:endParaRPr>
          </a:p>
          <a:p>
            <a:pPr indent="-342900" lvl="0" marL="342900" marR="0" rtl="0" algn="l">
              <a:lnSpc>
                <a:spcPct val="90000"/>
              </a:lnSpc>
              <a:spcBef>
                <a:spcPts val="400"/>
              </a:spcBef>
              <a:spcAft>
                <a:spcPts val="0"/>
              </a:spcAft>
              <a:buClr>
                <a:schemeClr val="dk1"/>
              </a:buClr>
              <a:buSzPts val="2000"/>
              <a:buFont typeface="Arial"/>
              <a:buChar char="•"/>
            </a:pPr>
            <a:r>
              <a:rPr b="0" i="0" lang="en-US" sz="1800" u="none">
                <a:solidFill>
                  <a:srgbClr val="3C8C92"/>
                </a:solidFill>
              </a:rPr>
              <a:t>Ваше мнение может отличаться от мнения других участников, и это нормально, - оставляем свое себе</a:t>
            </a:r>
            <a:endParaRPr sz="1800">
              <a:solidFill>
                <a:srgbClr val="3C8C92"/>
              </a:solidFill>
            </a:endParaRPr>
          </a:p>
          <a:p>
            <a:pPr indent="-342900" lvl="0" marL="342900" marR="0" rtl="0" algn="l">
              <a:lnSpc>
                <a:spcPct val="90000"/>
              </a:lnSpc>
              <a:spcBef>
                <a:spcPts val="400"/>
              </a:spcBef>
              <a:spcAft>
                <a:spcPts val="0"/>
              </a:spcAft>
              <a:buClr>
                <a:schemeClr val="dk1"/>
              </a:buClr>
              <a:buSzPts val="2000"/>
              <a:buFont typeface="Arial"/>
              <a:buChar char="•"/>
            </a:pPr>
            <a:r>
              <a:rPr b="0" i="0" lang="en-US" sz="1800" u="none">
                <a:solidFill>
                  <a:srgbClr val="3C8C92"/>
                </a:solidFill>
              </a:rPr>
              <a:t>Люблю, когда делятся контактами, «не отходя от кассы», при этом не мешая другим, - личную переписку переносим в личные сообщения</a:t>
            </a:r>
            <a:endParaRPr sz="1800">
              <a:solidFill>
                <a:srgbClr val="3C8C92"/>
              </a:solidFill>
            </a:endParaRPr>
          </a:p>
          <a:p>
            <a:pPr indent="-342900" lvl="0" marL="342900" marR="0" rtl="0" algn="l">
              <a:lnSpc>
                <a:spcPct val="90000"/>
              </a:lnSpc>
              <a:spcBef>
                <a:spcPts val="400"/>
              </a:spcBef>
              <a:spcAft>
                <a:spcPts val="0"/>
              </a:spcAft>
              <a:buClr>
                <a:schemeClr val="dk1"/>
              </a:buClr>
              <a:buSzPts val="2000"/>
              <a:buFont typeface="Arial"/>
              <a:buChar char="•"/>
            </a:pPr>
            <a:r>
              <a:rPr b="0" i="0" lang="en-US" sz="1800" u="none">
                <a:solidFill>
                  <a:srgbClr val="3C8C92"/>
                </a:solidFill>
              </a:rPr>
              <a:t>Мы тут никого не лечим, воздержитесь от желания причинять добро</a:t>
            </a:r>
            <a:endParaRPr sz="1800">
              <a:solidFill>
                <a:srgbClr val="3C8C92"/>
              </a:solidFill>
            </a:endParaRPr>
          </a:p>
          <a:p>
            <a:pPr indent="-342900" lvl="0" marL="342900" marR="0" rtl="0" algn="l">
              <a:lnSpc>
                <a:spcPct val="90000"/>
              </a:lnSpc>
              <a:spcBef>
                <a:spcPts val="400"/>
              </a:spcBef>
              <a:spcAft>
                <a:spcPts val="0"/>
              </a:spcAft>
              <a:buClr>
                <a:schemeClr val="dk1"/>
              </a:buClr>
              <a:buSzPts val="2000"/>
              <a:buFont typeface="Arial"/>
              <a:buChar char="•"/>
            </a:pPr>
            <a:r>
              <a:rPr b="0" i="0" lang="en-US" sz="1800" u="none">
                <a:solidFill>
                  <a:srgbClr val="3C8C92"/>
                </a:solidFill>
              </a:rPr>
              <a:t>Поддерживаем теплую, дружественную атмосферу, как если бы мы сидели с вами рядом и могли посмотреть друг другу в глаза</a:t>
            </a:r>
            <a:endParaRPr sz="1800">
              <a:solidFill>
                <a:srgbClr val="3C8C92"/>
              </a:solidFill>
            </a:endParaRPr>
          </a:p>
          <a:p>
            <a:pPr indent="-342900" lvl="0" marL="342900" marR="0" rtl="0" algn="l">
              <a:lnSpc>
                <a:spcPct val="90000"/>
              </a:lnSpc>
              <a:spcBef>
                <a:spcPts val="400"/>
              </a:spcBef>
              <a:spcAft>
                <a:spcPts val="0"/>
              </a:spcAft>
              <a:buClr>
                <a:schemeClr val="dk1"/>
              </a:buClr>
              <a:buSzPts val="2000"/>
              <a:buFont typeface="Arial"/>
              <a:buChar char="•"/>
            </a:pPr>
            <a:r>
              <a:rPr b="0" i="0" lang="en-US" sz="1800" u="none">
                <a:solidFill>
                  <a:srgbClr val="3C8C92"/>
                </a:solidFill>
              </a:rPr>
              <a:t>Говорим от своего лица. Вместо «люди делают то-то и то-то» «я делаю то-то и то-то» и т.д.</a:t>
            </a:r>
            <a:endParaRPr sz="1800">
              <a:solidFill>
                <a:srgbClr val="3C8C92"/>
              </a:solidFill>
            </a:endParaRPr>
          </a:p>
          <a:p>
            <a:pPr indent="-215900" lvl="0" marL="342900" marR="0" rtl="0" algn="l">
              <a:lnSpc>
                <a:spcPct val="100000"/>
              </a:lnSpc>
              <a:spcBef>
                <a:spcPts val="400"/>
              </a:spcBef>
              <a:spcAft>
                <a:spcPts val="0"/>
              </a:spcAft>
              <a:buClr>
                <a:schemeClr val="dk1"/>
              </a:buClr>
              <a:buSzPts val="2000"/>
              <a:buFont typeface="Arial"/>
              <a:buNone/>
            </a:pPr>
            <a:r>
              <a:t/>
            </a:r>
            <a:endParaRPr b="0" i="0" sz="2000" u="none">
              <a:solidFill>
                <a:schemeClr val="dk1"/>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54"/>
          <p:cNvSpPr txBox="1"/>
          <p:nvPr>
            <p:ph type="title"/>
          </p:nvPr>
        </p:nvSpPr>
        <p:spPr>
          <a:xfrm>
            <a:off x="457200" y="274637"/>
            <a:ext cx="8229600" cy="99487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br>
              <a:rPr lang="en-US" sz="1800">
                <a:solidFill>
                  <a:srgbClr val="3C8C92"/>
                </a:solidFill>
              </a:rPr>
            </a:br>
            <a:br>
              <a:rPr lang="en-US" sz="1800">
                <a:solidFill>
                  <a:srgbClr val="3C8C92"/>
                </a:solidFill>
              </a:rPr>
            </a:br>
            <a:r>
              <a:rPr lang="en-US" sz="1800">
                <a:solidFill>
                  <a:srgbClr val="3C8C92"/>
                </a:solidFill>
              </a:rPr>
              <a:t>Личный коучинг - 10% скидка участникам вебинара</a:t>
            </a:r>
            <a:br>
              <a:rPr lang="en-US" sz="1800">
                <a:solidFill>
                  <a:srgbClr val="3C8C92"/>
                </a:solidFill>
              </a:rPr>
            </a:br>
            <a:endParaRPr/>
          </a:p>
        </p:txBody>
      </p:sp>
      <p:pic>
        <p:nvPicPr>
          <p:cNvPr id="332" name="Google Shape;332;p54"/>
          <p:cNvPicPr preferRelativeResize="0"/>
          <p:nvPr/>
        </p:nvPicPr>
        <p:blipFill rotWithShape="1">
          <a:blip r:embed="rId3">
            <a:alphaModFix/>
          </a:blip>
          <a:srcRect b="0" l="0" r="0" t="0"/>
          <a:stretch/>
        </p:blipFill>
        <p:spPr>
          <a:xfrm>
            <a:off x="1367160" y="1296141"/>
            <a:ext cx="6320902" cy="4119238"/>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55"/>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sz="3200">
                <a:solidFill>
                  <a:srgbClr val="3C8C92"/>
                </a:solidFill>
              </a:rPr>
              <a:t>Расскажите о своем опыте </a:t>
            </a:r>
            <a:endParaRPr/>
          </a:p>
        </p:txBody>
      </p:sp>
      <p:sp>
        <p:nvSpPr>
          <p:cNvPr id="338" name="Google Shape;338;p55"/>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139700" lvl="0" marL="342900" rtl="0" algn="l">
              <a:lnSpc>
                <a:spcPct val="100000"/>
              </a:lnSpc>
              <a:spcBef>
                <a:spcPts val="0"/>
              </a:spcBef>
              <a:spcAft>
                <a:spcPts val="0"/>
              </a:spcAft>
              <a:buSzPts val="3200"/>
              <a:buNone/>
            </a:pPr>
            <a:r>
              <a:t/>
            </a:r>
            <a:endParaRPr sz="1800"/>
          </a:p>
          <a:p>
            <a:pPr indent="-139700" lvl="0" marL="342900" rtl="0" algn="l">
              <a:lnSpc>
                <a:spcPct val="100000"/>
              </a:lnSpc>
              <a:spcBef>
                <a:spcPts val="0"/>
              </a:spcBef>
              <a:spcAft>
                <a:spcPts val="0"/>
              </a:spcAft>
              <a:buSzPts val="3200"/>
              <a:buNone/>
            </a:pPr>
            <a:r>
              <a:t/>
            </a:r>
            <a:endParaRPr sz="1800"/>
          </a:p>
          <a:p>
            <a:pPr indent="-342900" lvl="0" marL="342900" rtl="0" algn="l">
              <a:lnSpc>
                <a:spcPct val="100000"/>
              </a:lnSpc>
              <a:spcBef>
                <a:spcPts val="0"/>
              </a:spcBef>
              <a:spcAft>
                <a:spcPts val="0"/>
              </a:spcAft>
              <a:buSzPts val="3200"/>
              <a:buChar char="•"/>
            </a:pPr>
            <a:r>
              <a:rPr lang="en-US" sz="1800"/>
              <a:t>Писать </a:t>
            </a:r>
            <a:r>
              <a:rPr lang="en-US" sz="1800" u="sng">
                <a:solidFill>
                  <a:schemeClr val="hlink"/>
                </a:solidFill>
                <a:hlinkClick r:id="rId3"/>
              </a:rPr>
              <a:t>mariabaichurina@gmail.com</a:t>
            </a:r>
            <a:endParaRPr sz="1800"/>
          </a:p>
          <a:p>
            <a:pPr indent="-342900" lvl="0" marL="342900" rtl="0" algn="l">
              <a:lnSpc>
                <a:spcPct val="100000"/>
              </a:lnSpc>
              <a:spcBef>
                <a:spcPts val="640"/>
              </a:spcBef>
              <a:spcAft>
                <a:spcPts val="0"/>
              </a:spcAft>
              <a:buSzPts val="3200"/>
              <a:buChar char="•"/>
            </a:pPr>
            <a:r>
              <a:rPr lang="en-US" sz="1800"/>
              <a:t>Читать </a:t>
            </a:r>
            <a:r>
              <a:rPr lang="en-US" sz="1800">
                <a:solidFill>
                  <a:srgbClr val="3C8C92"/>
                </a:solidFill>
              </a:rPr>
              <a:t>instagram.com/mariiabaichurina/</a:t>
            </a:r>
            <a:endParaRPr/>
          </a:p>
          <a:p>
            <a:pPr indent="-342900" lvl="0" marL="342900" rtl="0" algn="l">
              <a:lnSpc>
                <a:spcPct val="100000"/>
              </a:lnSpc>
              <a:spcBef>
                <a:spcPts val="640"/>
              </a:spcBef>
              <a:spcAft>
                <a:spcPts val="0"/>
              </a:spcAft>
              <a:buSzPts val="3200"/>
              <a:buChar char="•"/>
            </a:pPr>
            <a:r>
              <a:rPr lang="en-US" sz="1800"/>
              <a:t>сайт </a:t>
            </a:r>
            <a:r>
              <a:rPr lang="en-US" sz="1800">
                <a:solidFill>
                  <a:srgbClr val="3C8C92"/>
                </a:solidFill>
              </a:rPr>
              <a:t>Filiberia.ru</a:t>
            </a:r>
            <a:endParaRPr/>
          </a:p>
          <a:p>
            <a:pPr indent="-342900" lvl="0" marL="342900" rtl="0" algn="l">
              <a:lnSpc>
                <a:spcPct val="100000"/>
              </a:lnSpc>
              <a:spcBef>
                <a:spcPts val="640"/>
              </a:spcBef>
              <a:spcAft>
                <a:spcPts val="0"/>
              </a:spcAft>
              <a:buSzPts val="3200"/>
              <a:buChar char="•"/>
            </a:pPr>
            <a:r>
              <a:rPr lang="en-US" sz="1800"/>
              <a:t>Журнал </a:t>
            </a:r>
            <a:r>
              <a:rPr lang="en-US" sz="1800">
                <a:solidFill>
                  <a:srgbClr val="3C8C92"/>
                </a:solidFill>
              </a:rPr>
              <a:t>Stories SATSANG</a:t>
            </a:r>
            <a:endParaRPr sz="1800">
              <a:solidFill>
                <a:srgbClr val="3C8C92"/>
              </a:solidFill>
            </a:endParaRPr>
          </a:p>
          <a:p>
            <a:pPr indent="-139700" lvl="0" marL="342900" rtl="0" algn="l">
              <a:lnSpc>
                <a:spcPct val="100000"/>
              </a:lnSpc>
              <a:spcBef>
                <a:spcPts val="640"/>
              </a:spcBef>
              <a:spcAft>
                <a:spcPts val="0"/>
              </a:spcAft>
              <a:buSzPts val="3200"/>
              <a:buNone/>
            </a:pPr>
            <a:r>
              <a:t/>
            </a:r>
            <a:endParaRPr sz="1800"/>
          </a:p>
          <a:p>
            <a:pPr indent="-342900" lvl="0" marL="342900" rtl="0" algn="l">
              <a:lnSpc>
                <a:spcPct val="100000"/>
              </a:lnSpc>
              <a:spcBef>
                <a:spcPts val="640"/>
              </a:spcBef>
              <a:spcAft>
                <a:spcPts val="0"/>
              </a:spcAft>
              <a:buSzPts val="3200"/>
              <a:buChar char="•"/>
            </a:pPr>
            <a:r>
              <a:rPr lang="en-US" sz="1800">
                <a:solidFill>
                  <a:srgbClr val="3C8C92"/>
                </a:solidFill>
              </a:rPr>
              <a:t>Коучинг</a:t>
            </a:r>
            <a:r>
              <a:rPr lang="en-US" sz="1800"/>
              <a:t> </a:t>
            </a:r>
            <a:r>
              <a:rPr lang="en-US" sz="1800">
                <a:solidFill>
                  <a:srgbClr val="3C8C92"/>
                </a:solidFill>
              </a:rPr>
              <a:t>оффлайн</a:t>
            </a:r>
            <a:r>
              <a:rPr lang="en-US" sz="1800"/>
              <a:t> в Петербурге, </a:t>
            </a:r>
            <a:r>
              <a:rPr lang="en-US" sz="1800">
                <a:solidFill>
                  <a:srgbClr val="3C8C92"/>
                </a:solidFill>
              </a:rPr>
              <a:t>онлайн</a:t>
            </a:r>
            <a:r>
              <a:rPr lang="en-US" sz="1800"/>
              <a:t> – по всему миру</a:t>
            </a:r>
            <a:endParaRPr/>
          </a:p>
          <a:p>
            <a:pPr indent="-139700" lvl="0" marL="342900" rtl="0" algn="l">
              <a:lnSpc>
                <a:spcPct val="100000"/>
              </a:lnSpc>
              <a:spcBef>
                <a:spcPts val="640"/>
              </a:spcBef>
              <a:spcAft>
                <a:spcPts val="0"/>
              </a:spcAft>
              <a:buSzPts val="3200"/>
              <a:buNone/>
            </a:pPr>
            <a:r>
              <a:t/>
            </a:r>
            <a:endParaRPr sz="1800"/>
          </a:p>
          <a:p>
            <a:pPr indent="-139700" lvl="0" marL="342900" rtl="0" algn="l">
              <a:lnSpc>
                <a:spcPct val="100000"/>
              </a:lnSpc>
              <a:spcBef>
                <a:spcPts val="640"/>
              </a:spcBef>
              <a:spcAft>
                <a:spcPts val="0"/>
              </a:spcAft>
              <a:buSzPts val="3200"/>
              <a:buNone/>
            </a:pPr>
            <a:r>
              <a:t/>
            </a:r>
            <a:endParaRPr sz="1800"/>
          </a:p>
          <a:p>
            <a:pPr indent="0" lvl="0" marL="0" rtl="0" algn="r">
              <a:lnSpc>
                <a:spcPct val="100000"/>
              </a:lnSpc>
              <a:spcBef>
                <a:spcPts val="640"/>
              </a:spcBef>
              <a:spcAft>
                <a:spcPts val="0"/>
              </a:spcAft>
              <a:buSzPts val="3200"/>
              <a:buNone/>
            </a:pPr>
            <a:r>
              <a:rPr lang="en-US" sz="1800">
                <a:solidFill>
                  <a:srgbClr val="3C8C92"/>
                </a:solidFill>
              </a:rPr>
              <a:t>Будьте здоровы, счастливы и в ресурсе!</a:t>
            </a:r>
            <a:endParaRPr sz="1800"/>
          </a:p>
          <a:p>
            <a:pPr indent="-139700" lvl="0" marL="342900" rtl="0" algn="l">
              <a:lnSpc>
                <a:spcPct val="100000"/>
              </a:lnSpc>
              <a:spcBef>
                <a:spcPts val="640"/>
              </a:spcBef>
              <a:spcAft>
                <a:spcPts val="0"/>
              </a:spcAft>
              <a:buSzPts val="3200"/>
              <a:buNone/>
            </a:pPr>
            <a:r>
              <a:t/>
            </a:r>
            <a:endParaRPr sz="1800"/>
          </a:p>
          <a:p>
            <a:pPr indent="-139700" lvl="0" marL="342900" rtl="0" algn="l">
              <a:lnSpc>
                <a:spcPct val="100000"/>
              </a:lnSpc>
              <a:spcBef>
                <a:spcPts val="640"/>
              </a:spcBef>
              <a:spcAft>
                <a:spcPts val="0"/>
              </a:spcAft>
              <a:buSzPts val="3200"/>
              <a:buNone/>
            </a:pPr>
            <a:r>
              <a:t/>
            </a:r>
            <a:endParaRPr sz="18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0"/>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sz="3200">
                <a:solidFill>
                  <a:srgbClr val="3C8C92"/>
                </a:solidFill>
              </a:rPr>
              <a:t>А теперь познакомимся</a:t>
            </a:r>
            <a:endParaRPr sz="3200">
              <a:solidFill>
                <a:srgbClr val="3C8C92"/>
              </a:solidFill>
            </a:endParaRPr>
          </a:p>
        </p:txBody>
      </p:sp>
      <p:sp>
        <p:nvSpPr>
          <p:cNvPr id="67" name="Google Shape;67;p10"/>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342900" lvl="0" marL="457200" rtl="0" algn="l">
              <a:lnSpc>
                <a:spcPct val="150000"/>
              </a:lnSpc>
              <a:spcBef>
                <a:spcPts val="360"/>
              </a:spcBef>
              <a:spcAft>
                <a:spcPts val="0"/>
              </a:spcAft>
              <a:buSzPts val="1800"/>
              <a:buChar char="-"/>
            </a:pPr>
            <a:r>
              <a:rPr lang="en-US" sz="2000">
                <a:solidFill>
                  <a:srgbClr val="3C8C92"/>
                </a:solidFill>
              </a:rPr>
              <a:t>Если бы можно было одним словом объяснить, что вы ощущаете сейчас, что бы бы это было за слово?</a:t>
            </a:r>
            <a:endParaRPr sz="2000">
              <a:solidFill>
                <a:srgbClr val="3C8C92"/>
              </a:solidFill>
            </a:endParaRPr>
          </a:p>
          <a:p>
            <a:pPr indent="-342900" lvl="0" marL="457200" rtl="0" algn="l">
              <a:lnSpc>
                <a:spcPct val="150000"/>
              </a:lnSpc>
              <a:spcBef>
                <a:spcPts val="0"/>
              </a:spcBef>
              <a:spcAft>
                <a:spcPts val="0"/>
              </a:spcAft>
              <a:buSzPts val="1800"/>
              <a:buChar char="-"/>
            </a:pPr>
            <a:r>
              <a:rPr lang="en-US" sz="2000">
                <a:solidFill>
                  <a:srgbClr val="3C8C92"/>
                </a:solidFill>
              </a:rPr>
              <a:t>Где ваше внимание? На сколько % вы включены в процесс?</a:t>
            </a:r>
            <a:endParaRPr sz="2000">
              <a:solidFill>
                <a:srgbClr val="3C8C92"/>
              </a:solidFill>
            </a:endParaRPr>
          </a:p>
          <a:p>
            <a:pPr indent="-342900" lvl="0" marL="457200" rtl="0" algn="l">
              <a:lnSpc>
                <a:spcPct val="150000"/>
              </a:lnSpc>
              <a:spcBef>
                <a:spcPts val="0"/>
              </a:spcBef>
              <a:spcAft>
                <a:spcPts val="0"/>
              </a:spcAft>
              <a:buSzPts val="1800"/>
              <a:buChar char="-"/>
            </a:pPr>
            <a:r>
              <a:rPr lang="en-US" sz="2000">
                <a:solidFill>
                  <a:srgbClr val="3C8C92"/>
                </a:solidFill>
              </a:rPr>
              <a:t>Медитнём</a:t>
            </a:r>
            <a:endParaRPr sz="2000">
              <a:solidFill>
                <a:srgbClr val="3C8C92"/>
              </a:solidFill>
            </a:endParaRPr>
          </a:p>
          <a:p>
            <a:pPr indent="0" lvl="0" marL="0" rtl="0" algn="ctr">
              <a:lnSpc>
                <a:spcPct val="150000"/>
              </a:lnSpc>
              <a:spcBef>
                <a:spcPts val="360"/>
              </a:spcBef>
              <a:spcAft>
                <a:spcPts val="0"/>
              </a:spcAft>
              <a:buSzPts val="1800"/>
              <a:buNone/>
            </a:pPr>
            <a:r>
              <a:t/>
            </a:r>
            <a:endParaRPr sz="2000">
              <a:solidFill>
                <a:srgbClr val="3C8C9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1"/>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sz="3200">
                <a:solidFill>
                  <a:srgbClr val="3C8C92"/>
                </a:solidFill>
              </a:rPr>
              <a:t>А теперь познакомимся</a:t>
            </a:r>
            <a:endParaRPr sz="3200"/>
          </a:p>
        </p:txBody>
      </p:sp>
      <p:sp>
        <p:nvSpPr>
          <p:cNvPr id="73" name="Google Shape;73;p11"/>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360"/>
              </a:spcBef>
              <a:spcAft>
                <a:spcPts val="0"/>
              </a:spcAft>
              <a:buSzPts val="1800"/>
              <a:buNone/>
            </a:pPr>
            <a:r>
              <a:rPr lang="en-US" sz="2000">
                <a:solidFill>
                  <a:srgbClr val="3C8C92"/>
                </a:solidFill>
              </a:rPr>
              <a:t>Как вас зовут?</a:t>
            </a:r>
            <a:endParaRPr/>
          </a:p>
          <a:p>
            <a:pPr indent="0" lvl="0" marL="0" rtl="0" algn="l">
              <a:lnSpc>
                <a:spcPct val="150000"/>
              </a:lnSpc>
              <a:spcBef>
                <a:spcPts val="360"/>
              </a:spcBef>
              <a:spcAft>
                <a:spcPts val="0"/>
              </a:spcAft>
              <a:buSzPts val="1800"/>
              <a:buNone/>
            </a:pPr>
            <a:r>
              <a:rPr lang="en-US" sz="2000">
                <a:solidFill>
                  <a:srgbClr val="3C8C92"/>
                </a:solidFill>
              </a:rPr>
              <a:t>Из какого города участвуете?</a:t>
            </a:r>
            <a:endParaRPr/>
          </a:p>
          <a:p>
            <a:pPr indent="0" lvl="0" marL="0" rtl="0" algn="l">
              <a:lnSpc>
                <a:spcPct val="150000"/>
              </a:lnSpc>
              <a:spcBef>
                <a:spcPts val="360"/>
              </a:spcBef>
              <a:spcAft>
                <a:spcPts val="0"/>
              </a:spcAft>
              <a:buSzPts val="1800"/>
              <a:buNone/>
            </a:pPr>
            <a:r>
              <a:rPr lang="en-US" sz="2000">
                <a:solidFill>
                  <a:srgbClr val="3C8C92"/>
                </a:solidFill>
              </a:rPr>
              <a:t>За чем пришли? </a:t>
            </a:r>
            <a:endParaRPr sz="2000">
              <a:solidFill>
                <a:srgbClr val="3C8C92"/>
              </a:solidFill>
            </a:endParaRPr>
          </a:p>
          <a:p>
            <a:pPr indent="0" lvl="0" marL="0" rtl="0" algn="l">
              <a:lnSpc>
                <a:spcPct val="150000"/>
              </a:lnSpc>
              <a:spcBef>
                <a:spcPts val="360"/>
              </a:spcBef>
              <a:spcAft>
                <a:spcPts val="0"/>
              </a:spcAft>
              <a:buSzPts val="1800"/>
              <a:buNone/>
            </a:pPr>
            <a:r>
              <a:rPr lang="en-US" sz="2000">
                <a:solidFill>
                  <a:srgbClr val="3C8C92"/>
                </a:solidFill>
              </a:rPr>
              <a:t>Какого результата хотите от нашей встречи?</a:t>
            </a:r>
            <a:endParaRPr/>
          </a:p>
          <a:p>
            <a:pPr indent="0" lvl="0" marL="0" rtl="0" algn="l">
              <a:lnSpc>
                <a:spcPct val="150000"/>
              </a:lnSpc>
              <a:spcBef>
                <a:spcPts val="360"/>
              </a:spcBef>
              <a:spcAft>
                <a:spcPts val="0"/>
              </a:spcAft>
              <a:buSzPts val="1800"/>
              <a:buNone/>
            </a:pPr>
            <a:r>
              <a:rPr lang="en-US" sz="2000">
                <a:solidFill>
                  <a:srgbClr val="3C8C92"/>
                </a:solidFill>
              </a:rPr>
              <a:t>Как поймёте, что достигли этого результата?</a:t>
            </a:r>
            <a:endParaRPr sz="2000">
              <a:solidFill>
                <a:srgbClr val="3C8C92"/>
              </a:solidFill>
            </a:endParaRPr>
          </a:p>
          <a:p>
            <a:pPr indent="-228600" lvl="0" marL="457200" rtl="0" algn="l">
              <a:lnSpc>
                <a:spcPct val="100000"/>
              </a:lnSpc>
              <a:spcBef>
                <a:spcPts val="360"/>
              </a:spcBef>
              <a:spcAft>
                <a:spcPts val="0"/>
              </a:spcAft>
              <a:buClr>
                <a:schemeClr val="dk1"/>
              </a:buClr>
              <a:buSzPts val="1800"/>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7" name="Shape 77"/>
        <p:cNvGrpSpPr/>
        <p:nvPr/>
      </p:nvGrpSpPr>
      <p:grpSpPr>
        <a:xfrm>
          <a:off x="0" y="0"/>
          <a:ext cx="0" cy="0"/>
          <a:chOff x="0" y="0"/>
          <a:chExt cx="0" cy="0"/>
        </a:xfrm>
      </p:grpSpPr>
      <p:sp>
        <p:nvSpPr>
          <p:cNvPr id="78" name="Google Shape;78;p12"/>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Arial"/>
              <a:buNone/>
            </a:pPr>
            <a:r>
              <a:rPr b="0" i="0" lang="en-US" sz="3200" u="none">
                <a:solidFill>
                  <a:srgbClr val="3C8C92"/>
                </a:solidFill>
              </a:rPr>
              <a:t>Кто украл мою энергию </a:t>
            </a:r>
            <a:endParaRPr sz="3200">
              <a:solidFill>
                <a:srgbClr val="3C8C92"/>
              </a:solidFill>
            </a:endParaRPr>
          </a:p>
        </p:txBody>
      </p:sp>
      <p:pic>
        <p:nvPicPr>
          <p:cNvPr id="79" name="Google Shape;79;p12"/>
          <p:cNvPicPr preferRelativeResize="0"/>
          <p:nvPr/>
        </p:nvPicPr>
        <p:blipFill rotWithShape="1">
          <a:blip r:embed="rId3">
            <a:alphaModFix/>
          </a:blip>
          <a:srcRect b="0" l="0" r="0" t="0"/>
          <a:stretch/>
        </p:blipFill>
        <p:spPr>
          <a:xfrm>
            <a:off x="827087" y="1628775"/>
            <a:ext cx="7664450" cy="416083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3" name="Shape 83"/>
        <p:cNvGrpSpPr/>
        <p:nvPr/>
      </p:nvGrpSpPr>
      <p:grpSpPr>
        <a:xfrm>
          <a:off x="0" y="0"/>
          <a:ext cx="0" cy="0"/>
          <a:chOff x="0" y="0"/>
          <a:chExt cx="0" cy="0"/>
        </a:xfrm>
      </p:grpSpPr>
      <p:sp>
        <p:nvSpPr>
          <p:cNvPr id="84" name="Google Shape;84;p13"/>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Arial"/>
              <a:buNone/>
            </a:pPr>
            <a:r>
              <a:rPr b="0" i="0" lang="en-US" sz="3200" u="none">
                <a:solidFill>
                  <a:srgbClr val="3C8C92"/>
                </a:solidFill>
              </a:rPr>
              <a:t>Из чего состоят ресурсы</a:t>
            </a:r>
            <a:endParaRPr sz="3200">
              <a:solidFill>
                <a:srgbClr val="3C8C92"/>
              </a:solidFill>
            </a:endParaRPr>
          </a:p>
        </p:txBody>
      </p:sp>
      <p:sp>
        <p:nvSpPr>
          <p:cNvPr id="85" name="Google Shape;85;p13"/>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50000"/>
              </a:lnSpc>
              <a:spcBef>
                <a:spcPts val="0"/>
              </a:spcBef>
              <a:spcAft>
                <a:spcPts val="0"/>
              </a:spcAft>
              <a:buClr>
                <a:schemeClr val="dk1"/>
              </a:buClr>
              <a:buSzPts val="3200"/>
              <a:buFont typeface="Arial"/>
              <a:buChar char="•"/>
            </a:pPr>
            <a:r>
              <a:rPr b="0" i="0" lang="en-US" sz="2000" u="none">
                <a:solidFill>
                  <a:srgbClr val="3C8C92"/>
                </a:solidFill>
              </a:rPr>
              <a:t>Чтобы научиться извлекать ресурсы и быть в тонусе, когда нужно, важно понимать, из чего эти ресурсы складываются</a:t>
            </a:r>
            <a:endParaRPr sz="2000">
              <a:solidFill>
                <a:srgbClr val="3C8C92"/>
              </a:solidFill>
            </a:endParaRPr>
          </a:p>
          <a:p>
            <a:pPr indent="-342900" lvl="0" marL="342900" marR="0" rtl="0" algn="l">
              <a:lnSpc>
                <a:spcPct val="150000"/>
              </a:lnSpc>
              <a:spcBef>
                <a:spcPts val="640"/>
              </a:spcBef>
              <a:spcAft>
                <a:spcPts val="0"/>
              </a:spcAft>
              <a:buClr>
                <a:schemeClr val="dk1"/>
              </a:buClr>
              <a:buSzPts val="3200"/>
              <a:buFont typeface="Arial"/>
              <a:buChar char="•"/>
            </a:pPr>
            <a:r>
              <a:rPr b="0" i="0" lang="en-US" sz="2000" u="none">
                <a:solidFill>
                  <a:srgbClr val="3C8C92"/>
                </a:solidFill>
              </a:rPr>
              <a:t>Внешние</a:t>
            </a:r>
            <a:endParaRPr sz="2000">
              <a:solidFill>
                <a:srgbClr val="3C8C92"/>
              </a:solidFill>
            </a:endParaRPr>
          </a:p>
          <a:p>
            <a:pPr indent="-342900" lvl="0" marL="342900" marR="0" rtl="0" algn="l">
              <a:lnSpc>
                <a:spcPct val="150000"/>
              </a:lnSpc>
              <a:spcBef>
                <a:spcPts val="640"/>
              </a:spcBef>
              <a:spcAft>
                <a:spcPts val="0"/>
              </a:spcAft>
              <a:buClr>
                <a:schemeClr val="dk1"/>
              </a:buClr>
              <a:buSzPts val="3200"/>
              <a:buFont typeface="Arial"/>
              <a:buChar char="•"/>
            </a:pPr>
            <a:r>
              <a:rPr b="0" i="0" lang="en-US" sz="2000" u="none">
                <a:solidFill>
                  <a:srgbClr val="3C8C92"/>
                </a:solidFill>
              </a:rPr>
              <a:t>Внутренние</a:t>
            </a:r>
            <a:endParaRPr sz="2000">
              <a:solidFill>
                <a:srgbClr val="3C8C92"/>
              </a:solidFill>
            </a:endParaRPr>
          </a:p>
          <a:p>
            <a:pPr indent="-342900" lvl="0" marL="342900" marR="0" rtl="0" algn="l">
              <a:lnSpc>
                <a:spcPct val="150000"/>
              </a:lnSpc>
              <a:spcBef>
                <a:spcPts val="640"/>
              </a:spcBef>
              <a:spcAft>
                <a:spcPts val="0"/>
              </a:spcAft>
              <a:buClr>
                <a:schemeClr val="dk1"/>
              </a:buClr>
              <a:buSzPts val="3200"/>
              <a:buFont typeface="Arial"/>
              <a:buChar char="•"/>
            </a:pPr>
            <a:r>
              <a:rPr b="0" i="0" lang="en-US" sz="2000" u="none">
                <a:solidFill>
                  <a:srgbClr val="3C8C92"/>
                </a:solidFill>
              </a:rPr>
              <a:t>Какие важнее?</a:t>
            </a:r>
            <a:endParaRPr sz="2000">
              <a:solidFill>
                <a:srgbClr val="3C8C92"/>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Оформление по умолчанию">
  <a:themeElements>
    <a:clrScheme name="Оформление по умолчанию">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